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9" r:id="rId5"/>
    <p:sldId id="263" r:id="rId6"/>
    <p:sldId id="260" r:id="rId7"/>
    <p:sldId id="267" r:id="rId8"/>
    <p:sldId id="272" r:id="rId9"/>
    <p:sldId id="268" r:id="rId10"/>
    <p:sldId id="265" r:id="rId11"/>
    <p:sldId id="266" r:id="rId12"/>
    <p:sldId id="271" r:id="rId13"/>
    <p:sldId id="270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72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58"/>
    <p:restoredTop sz="70330"/>
  </p:normalViewPr>
  <p:slideViewPr>
    <p:cSldViewPr snapToGrid="0" snapToObjects="1">
      <p:cViewPr varScale="1">
        <p:scale>
          <a:sx n="87" d="100"/>
          <a:sy n="87" d="100"/>
        </p:scale>
        <p:origin x="1520" y="192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Academic/GT/DataVisBootcamp/Git%20Hub/slalom_data_challenge/Slalom%20Data%20Challenge%20JB/Deliverables/deliverable_1_top_predictor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Academic/GT/DataVisBootcamp/Git%20Hub/slalom_data_challenge/Slalom%20Data%20Challenge%20JB/Deliverables/deliverable_2_store_prediction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0"/>
    <c:plotArea>
      <c:layout>
        <c:manualLayout>
          <c:layoutTarget val="inner"/>
          <c:xMode val="edge"/>
          <c:yMode val="edge"/>
          <c:x val="0.21772760500428162"/>
          <c:y val="0.18044861699979811"/>
          <c:w val="0.56454478999143676"/>
          <c:h val="0.81858994548758324"/>
        </c:manualLayout>
      </c:layout>
      <c:pieChart>
        <c:varyColors val="1"/>
        <c:ser>
          <c:idx val="0"/>
          <c:order val="0"/>
          <c:spPr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dPt>
            <c:idx val="0"/>
            <c:bubble3D val="0"/>
            <c:spPr>
              <a:solidFill>
                <a:schemeClr val="accent1">
                  <a:shade val="36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1-3DFA-E64A-89BD-55A9910BA29A}"/>
              </c:ext>
            </c:extLst>
          </c:dPt>
          <c:dPt>
            <c:idx val="1"/>
            <c:bubble3D val="0"/>
            <c:spPr>
              <a:solidFill>
                <a:schemeClr val="accent1">
                  <a:shade val="42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3-3DFA-E64A-89BD-55A9910BA29A}"/>
              </c:ext>
            </c:extLst>
          </c:dPt>
          <c:dPt>
            <c:idx val="2"/>
            <c:bubble3D val="0"/>
            <c:spPr>
              <a:solidFill>
                <a:schemeClr val="accent1">
                  <a:shade val="48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5-3DFA-E64A-89BD-55A9910BA29A}"/>
              </c:ext>
            </c:extLst>
          </c:dPt>
          <c:dPt>
            <c:idx val="3"/>
            <c:bubble3D val="0"/>
            <c:spPr>
              <a:solidFill>
                <a:schemeClr val="accent1">
                  <a:shade val="54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7-3DFA-E64A-89BD-55A9910BA29A}"/>
              </c:ext>
            </c:extLst>
          </c:dPt>
          <c:dPt>
            <c:idx val="4"/>
            <c:bubble3D val="0"/>
            <c:spPr>
              <a:solidFill>
                <a:schemeClr val="accent1">
                  <a:shade val="60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9-3DFA-E64A-89BD-55A9910BA29A}"/>
              </c:ext>
            </c:extLst>
          </c:dPt>
          <c:dPt>
            <c:idx val="5"/>
            <c:bubble3D val="0"/>
            <c:spPr>
              <a:solidFill>
                <a:schemeClr val="accent1">
                  <a:shade val="66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B-3DFA-E64A-89BD-55A9910BA29A}"/>
              </c:ext>
            </c:extLst>
          </c:dPt>
          <c:dPt>
            <c:idx val="6"/>
            <c:bubble3D val="0"/>
            <c:spPr>
              <a:solidFill>
                <a:schemeClr val="accent1">
                  <a:shade val="72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D-3DFA-E64A-89BD-55A9910BA29A}"/>
              </c:ext>
            </c:extLst>
          </c:dPt>
          <c:dPt>
            <c:idx val="7"/>
            <c:bubble3D val="0"/>
            <c:spPr>
              <a:solidFill>
                <a:schemeClr val="accent1">
                  <a:shade val="78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0F-3DFA-E64A-89BD-55A9910BA29A}"/>
              </c:ext>
            </c:extLst>
          </c:dPt>
          <c:dPt>
            <c:idx val="8"/>
            <c:bubble3D val="0"/>
            <c:spPr>
              <a:solidFill>
                <a:schemeClr val="accent1">
                  <a:shade val="84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1-3DFA-E64A-89BD-55A9910BA29A}"/>
              </c:ext>
            </c:extLst>
          </c:dPt>
          <c:dPt>
            <c:idx val="9"/>
            <c:bubble3D val="0"/>
            <c:spPr>
              <a:solidFill>
                <a:schemeClr val="accent1">
                  <a:shade val="90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3-3DFA-E64A-89BD-55A9910BA29A}"/>
              </c:ext>
            </c:extLst>
          </c:dPt>
          <c:dPt>
            <c:idx val="10"/>
            <c:bubble3D val="0"/>
            <c:spPr>
              <a:solidFill>
                <a:schemeClr val="accent1">
                  <a:shade val="96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5-3DFA-E64A-89BD-55A9910BA29A}"/>
              </c:ext>
            </c:extLst>
          </c:dPt>
          <c:dPt>
            <c:idx val="11"/>
            <c:bubble3D val="0"/>
            <c:spPr>
              <a:solidFill>
                <a:schemeClr val="accent1">
                  <a:tint val="97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7-3DFA-E64A-89BD-55A9910BA29A}"/>
              </c:ext>
            </c:extLst>
          </c:dPt>
          <c:dPt>
            <c:idx val="12"/>
            <c:bubble3D val="0"/>
            <c:spPr>
              <a:solidFill>
                <a:schemeClr val="accent1">
                  <a:tint val="91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9-3DFA-E64A-89BD-55A9910BA29A}"/>
              </c:ext>
            </c:extLst>
          </c:dPt>
          <c:dPt>
            <c:idx val="13"/>
            <c:bubble3D val="0"/>
            <c:spPr>
              <a:solidFill>
                <a:schemeClr val="accent1">
                  <a:tint val="85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B-3DFA-E64A-89BD-55A9910BA29A}"/>
              </c:ext>
            </c:extLst>
          </c:dPt>
          <c:dPt>
            <c:idx val="14"/>
            <c:bubble3D val="0"/>
            <c:spPr>
              <a:solidFill>
                <a:schemeClr val="accent1">
                  <a:tint val="79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D-3DFA-E64A-89BD-55A9910BA29A}"/>
              </c:ext>
            </c:extLst>
          </c:dPt>
          <c:dPt>
            <c:idx val="15"/>
            <c:bubble3D val="0"/>
            <c:spPr>
              <a:solidFill>
                <a:schemeClr val="accent1">
                  <a:tint val="73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1F-3DFA-E64A-89BD-55A9910BA29A}"/>
              </c:ext>
            </c:extLst>
          </c:dPt>
          <c:dPt>
            <c:idx val="16"/>
            <c:bubble3D val="0"/>
            <c:spPr>
              <a:solidFill>
                <a:schemeClr val="accent1">
                  <a:tint val="67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1-3DFA-E64A-89BD-55A9910BA29A}"/>
              </c:ext>
            </c:extLst>
          </c:dPt>
          <c:dPt>
            <c:idx val="17"/>
            <c:bubble3D val="0"/>
            <c:spPr>
              <a:solidFill>
                <a:schemeClr val="accent1">
                  <a:tint val="61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3-3DFA-E64A-89BD-55A9910BA29A}"/>
              </c:ext>
            </c:extLst>
          </c:dPt>
          <c:dPt>
            <c:idx val="18"/>
            <c:bubble3D val="0"/>
            <c:spPr>
              <a:solidFill>
                <a:schemeClr val="accent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5-3DFA-E64A-89BD-55A9910BA29A}"/>
              </c:ext>
            </c:extLst>
          </c:dPt>
          <c:dPt>
            <c:idx val="19"/>
            <c:bubble3D val="0"/>
            <c:spPr>
              <a:solidFill>
                <a:schemeClr val="accent1">
                  <a:tint val="49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7-3DFA-E64A-89BD-55A9910BA29A}"/>
              </c:ext>
            </c:extLst>
          </c:dPt>
          <c:dPt>
            <c:idx val="20"/>
            <c:bubble3D val="0"/>
            <c:spPr>
              <a:solidFill>
                <a:schemeClr val="accent1">
                  <a:tint val="43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9-3DFA-E64A-89BD-55A9910BA29A}"/>
              </c:ext>
            </c:extLst>
          </c:dPt>
          <c:dPt>
            <c:idx val="21"/>
            <c:bubble3D val="0"/>
            <c:spPr>
              <a:solidFill>
                <a:schemeClr val="accent1">
                  <a:tint val="37000"/>
                </a:schemeClr>
              </a:solidFill>
              <a:ln w="19050">
                <a:solidFill>
                  <a:schemeClr val="lt1"/>
                </a:solidFill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c:spPr>
            <c:extLst>
              <c:ext xmlns:c16="http://schemas.microsoft.com/office/drawing/2014/chart" uri="{C3380CC4-5D6E-409C-BE32-E72D297353CC}">
                <c16:uniqueId val="{0000002B-3DFA-E64A-89BD-55A9910BA29A}"/>
              </c:ext>
            </c:extLst>
          </c:dPt>
          <c:dLbls>
            <c:dLbl>
              <c:idx val="0"/>
              <c:layout>
                <c:manualLayout>
                  <c:x val="5.7290600611263114E-2"/>
                  <c:y val="0.10622269331718151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3DFA-E64A-89BD-55A9910BA29A}"/>
                </c:ext>
              </c:extLst>
            </c:dLbl>
            <c:dLbl>
              <c:idx val="1"/>
              <c:layout>
                <c:manualLayout>
                  <c:x val="-2.4079104487450653E-2"/>
                  <c:y val="9.9687120608898741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11670209656240825"/>
                      <c:h val="0.17443789587828296"/>
                    </c:manualLayout>
                  </c15:layout>
                </c:ext>
                <c:ext xmlns:c16="http://schemas.microsoft.com/office/drawing/2014/chart" uri="{C3380CC4-5D6E-409C-BE32-E72D297353CC}">
                  <c16:uniqueId val="{00000003-3DFA-E64A-89BD-55A9910BA29A}"/>
                </c:ext>
              </c:extLst>
            </c:dLbl>
            <c:dLbl>
              <c:idx val="2"/>
              <c:layout>
                <c:manualLayout>
                  <c:x val="0.12881994193696611"/>
                  <c:y val="-3.2307692307692308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5-3DFA-E64A-89BD-55A9910BA29A}"/>
                </c:ext>
              </c:extLst>
            </c:dLbl>
            <c:dLbl>
              <c:idx val="3"/>
              <c:layout>
                <c:manualLayout>
                  <c:x val="-1.032011250583067E-2"/>
                  <c:y val="-3.134161114476075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7-3DFA-E64A-89BD-55A9910BA29A}"/>
                </c:ext>
              </c:extLst>
            </c:dLbl>
            <c:dLbl>
              <c:idx val="4"/>
              <c:layout>
                <c:manualLayout>
                  <c:x val="-8.2543495060464923E-3"/>
                  <c:y val="-3.9469210579446801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9-3DFA-E64A-89BD-55A9910BA29A}"/>
                </c:ext>
              </c:extLst>
            </c:dLbl>
            <c:dLbl>
              <c:idx val="5"/>
              <c:layout>
                <c:manualLayout>
                  <c:x val="5.6298168299254367E-3"/>
                  <c:y val="1.1490409852614576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3DFA-E64A-89BD-55A9910BA29A}"/>
                </c:ext>
              </c:extLst>
            </c:dLbl>
            <c:dLbl>
              <c:idx val="6"/>
              <c:layout>
                <c:manualLayout>
                  <c:x val="-1.2886721387943218E-2"/>
                  <c:y val="3.2231173026448616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3DFA-E64A-89BD-55A9910BA29A}"/>
                </c:ext>
              </c:extLst>
            </c:dLbl>
            <c:dLbl>
              <c:idx val="8"/>
              <c:layout>
                <c:manualLayout>
                  <c:x val="-6.7961184531338731E-2"/>
                  <c:y val="1.2992785261506991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795213418855616"/>
                      <c:h val="4.3882748496747621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11-3DFA-E64A-89BD-55A9910BA29A}"/>
                </c:ext>
              </c:extLst>
            </c:dLbl>
            <c:dLbl>
              <c:idx val="9"/>
              <c:layout>
                <c:manualLayout>
                  <c:x val="-0.1379616672584362"/>
                  <c:y val="-2.1611346658590751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3DFA-E64A-89BD-55A9910BA29A}"/>
                </c:ext>
              </c:extLst>
            </c:dLbl>
            <c:dLbl>
              <c:idx val="10"/>
              <c:layout>
                <c:manualLayout>
                  <c:x val="-0.27139790671524733"/>
                  <c:y val="-9.3095198952100097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5-3DFA-E64A-89BD-55A9910BA29A}"/>
                </c:ext>
              </c:extLst>
            </c:dLbl>
            <c:dLbl>
              <c:idx val="11"/>
              <c:layout>
                <c:manualLayout>
                  <c:x val="-8.0194518125552602E-2"/>
                  <c:y val="-9.2975772259236825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7-3DFA-E64A-89BD-55A9910BA29A}"/>
                </c:ext>
              </c:extLst>
            </c:dLbl>
            <c:dLbl>
              <c:idx val="12"/>
              <c:layout>
                <c:manualLayout>
                  <c:x val="0.21373851064669475"/>
                  <c:y val="-4.9184807779134046E-2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31782472703483877"/>
                      <c:h val="8.0959821612596142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19-3DFA-E64A-89BD-55A9910BA29A}"/>
                </c:ext>
              </c:extLst>
            </c:dLbl>
            <c:dLbl>
              <c:idx val="13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3DFA-E64A-89BD-55A9910BA29A}"/>
                </c:ext>
              </c:extLst>
            </c:dLbl>
            <c:dLbl>
              <c:idx val="14"/>
              <c:layout>
                <c:manualLayout>
                  <c:x val="0.23180901167982515"/>
                  <c:y val="5.1879726230814405E-3"/>
                </c:manualLayout>
              </c:layout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lIns="38100" tIns="19050" rIns="38100" bIns="19050" anchor="ctr" anchorCtr="1">
                  <a:noAutofit/>
                </a:bodyPr>
                <a:lstStyle/>
                <a:p>
                  <a:pPr>
                    <a:defRPr sz="1200" b="0" i="0" u="none" strike="noStrike" kern="1200" baseline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>
                  <c15:layout>
                    <c:manualLayout>
                      <c:w val="0.24880164899519791"/>
                      <c:h val="5.632389263196589E-2"/>
                    </c:manualLayout>
                  </c15:layout>
                </c:ext>
                <c:ext xmlns:c16="http://schemas.microsoft.com/office/drawing/2014/chart" uri="{C3380CC4-5D6E-409C-BE32-E72D297353CC}">
                  <c16:uniqueId val="{0000001D-3DFA-E64A-89BD-55A9910BA29A}"/>
                </c:ext>
              </c:extLst>
            </c:dLbl>
            <c:dLbl>
              <c:idx val="15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F-3DFA-E64A-89BD-55A9910BA29A}"/>
                </c:ext>
              </c:extLst>
            </c:dLbl>
            <c:dLbl>
              <c:idx val="16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1-3DFA-E64A-89BD-55A9910BA29A}"/>
                </c:ext>
              </c:extLst>
            </c:dLbl>
            <c:dLbl>
              <c:idx val="17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3-3DFA-E64A-89BD-55A9910BA29A}"/>
                </c:ext>
              </c:extLst>
            </c:dLbl>
            <c:dLbl>
              <c:idx val="18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5-3DFA-E64A-89BD-55A9910BA29A}"/>
                </c:ext>
              </c:extLst>
            </c:dLbl>
            <c:dLbl>
              <c:idx val="19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7-3DFA-E64A-89BD-55A9910BA29A}"/>
                </c:ext>
              </c:extLst>
            </c:dLbl>
            <c:dLbl>
              <c:idx val="20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9-3DFA-E64A-89BD-55A9910BA29A}"/>
                </c:ext>
              </c:extLst>
            </c:dLbl>
            <c:dLbl>
              <c:idx val="21"/>
              <c:delete val="1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2B-3DFA-E64A-89BD-55A9910BA29A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12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deliverable_1_top_predictors!$C$2:$C$23</c:f>
              <c:strCache>
                <c:ptCount val="22"/>
                <c:pt idx="0">
                  <c:v>temp</c:v>
                </c:pt>
                <c:pt idx="1">
                  <c:v>Store_ID</c:v>
                </c:pt>
                <c:pt idx="2">
                  <c:v>lunch</c:v>
                </c:pt>
                <c:pt idx="3">
                  <c:v>Hour</c:v>
                </c:pt>
                <c:pt idx="4">
                  <c:v>day</c:v>
                </c:pt>
                <c:pt idx="5">
                  <c:v>dow</c:v>
                </c:pt>
                <c:pt idx="6">
                  <c:v>year</c:v>
                </c:pt>
                <c:pt idx="7">
                  <c:v>month</c:v>
                </c:pt>
                <c:pt idx="8">
                  <c:v>afternoon</c:v>
                </c:pt>
                <c:pt idx="9">
                  <c:v>Fiscal_Qtr</c:v>
                </c:pt>
                <c:pt idx="10">
                  <c:v>rain</c:v>
                </c:pt>
                <c:pt idx="11">
                  <c:v>clear_day</c:v>
                </c:pt>
                <c:pt idx="12">
                  <c:v>partly_cloudy_day</c:v>
                </c:pt>
                <c:pt idx="13">
                  <c:v>dinner</c:v>
                </c:pt>
                <c:pt idx="14">
                  <c:v>late_night</c:v>
                </c:pt>
                <c:pt idx="15">
                  <c:v>breakfast</c:v>
                </c:pt>
                <c:pt idx="16">
                  <c:v>clear_night</c:v>
                </c:pt>
                <c:pt idx="17">
                  <c:v>partly_cloudy_night</c:v>
                </c:pt>
                <c:pt idx="18">
                  <c:v>cloudy</c:v>
                </c:pt>
                <c:pt idx="19">
                  <c:v>fog</c:v>
                </c:pt>
                <c:pt idx="20">
                  <c:v>wind</c:v>
                </c:pt>
                <c:pt idx="21">
                  <c:v>snow</c:v>
                </c:pt>
              </c:strCache>
            </c:strRef>
          </c:cat>
          <c:val>
            <c:numRef>
              <c:f>deliverable_1_top_predictors!$B$2:$B$23</c:f>
              <c:numCache>
                <c:formatCode>0.0000</c:formatCode>
                <c:ptCount val="22"/>
                <c:pt idx="0">
                  <c:v>0.18923764130255899</c:v>
                </c:pt>
                <c:pt idx="1">
                  <c:v>0.17979950894168101</c:v>
                </c:pt>
                <c:pt idx="2">
                  <c:v>0.17771770288187599</c:v>
                </c:pt>
                <c:pt idx="3">
                  <c:v>9.5910817915878993E-2</c:v>
                </c:pt>
                <c:pt idx="4">
                  <c:v>7.8846758797938302E-2</c:v>
                </c:pt>
                <c:pt idx="5">
                  <c:v>7.3196049200590099E-2</c:v>
                </c:pt>
                <c:pt idx="6">
                  <c:v>6.9402848841651599E-2</c:v>
                </c:pt>
                <c:pt idx="7">
                  <c:v>4.5612051028311E-2</c:v>
                </c:pt>
                <c:pt idx="8">
                  <c:v>3.60507635886749E-2</c:v>
                </c:pt>
                <c:pt idx="9">
                  <c:v>1.1836635585453101E-2</c:v>
                </c:pt>
                <c:pt idx="10">
                  <c:v>9.5217952388500105E-3</c:v>
                </c:pt>
                <c:pt idx="11">
                  <c:v>8.5618715084188595E-3</c:v>
                </c:pt>
                <c:pt idx="12">
                  <c:v>8.2142230148090894E-3</c:v>
                </c:pt>
                <c:pt idx="13">
                  <c:v>6.4284341719195197E-3</c:v>
                </c:pt>
                <c:pt idx="14">
                  <c:v>3.6672338836785299E-3</c:v>
                </c:pt>
                <c:pt idx="15">
                  <c:v>2.1324952687457499E-3</c:v>
                </c:pt>
                <c:pt idx="16">
                  <c:v>1.3724836085986999E-3</c:v>
                </c:pt>
                <c:pt idx="17">
                  <c:v>9.5140069168037501E-4</c:v>
                </c:pt>
                <c:pt idx="18">
                  <c:v>6.7441237672998596E-4</c:v>
                </c:pt>
                <c:pt idx="19">
                  <c:v>4.71075538330848E-4</c:v>
                </c:pt>
                <c:pt idx="20">
                  <c:v>3.5393810274079199E-4</c:v>
                </c:pt>
                <c:pt idx="21">
                  <c:v>3.9858510882043298E-5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C-3DFA-E64A-89BD-55A9910BA2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6.4475326285904258E-2"/>
          <c:y val="3.5947712418300651E-2"/>
          <c:w val="0.89257873540674593"/>
          <c:h val="0.88826797385620915"/>
        </c:manualLayout>
      </c:layout>
      <c:barChart>
        <c:barDir val="col"/>
        <c:grouping val="clustered"/>
        <c:varyColors val="0"/>
        <c:ser>
          <c:idx val="0"/>
          <c:order val="0"/>
          <c:spPr>
            <a:solidFill>
              <a:srgbClr val="2B72C8"/>
            </a:solidFill>
            <a:ln>
              <a:noFill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c:spPr>
          <c:invertIfNegative val="0"/>
          <c:dLbls>
            <c:dLbl>
              <c:idx val="10"/>
              <c:layout>
                <c:manualLayout>
                  <c:x val="-4.5206250849842752E-3"/>
                  <c:y val="1.6346816941999898E-2"/>
                </c:manualLayout>
              </c:layout>
              <c:showLegendKey val="0"/>
              <c:showVal val="1"/>
              <c:showCatName val="0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1-CE15-F042-8987-2A4EC497FFC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-1500000" spcFirstLastPara="1" vertOverflow="ellipsis" wrap="square" lIns="38100" tIns="19050" rIns="38100" bIns="19050" anchor="ctr" anchorCtr="1">
                <a:spAutoFit/>
              </a:bodyPr>
              <a:lstStyle/>
              <a:p>
                <a:pPr>
                  <a:defRPr sz="900" b="1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1"/>
                <c15:leaderLines>
                  <c:spPr>
                    <a:ln w="9525" cap="flat" cmpd="sng" algn="ctr">
                      <a:solidFill>
                        <a:schemeClr val="tx1">
                          <a:lumMod val="35000"/>
                          <a:lumOff val="65000"/>
                        </a:schemeClr>
                      </a:solidFill>
                      <a:round/>
                    </a:ln>
                    <a:effectLst/>
                  </c:spPr>
                </c15:leaderLines>
              </c:ext>
            </c:extLst>
          </c:dLbls>
          <c:cat>
            <c:numRef>
              <c:f>deliverable_2_store_predictions!$B$2:$B$15</c:f>
              <c:numCache>
                <c:formatCode>General</c:formatCode>
                <c:ptCount val="14"/>
                <c:pt idx="0">
                  <c:v>2</c:v>
                </c:pt>
                <c:pt idx="1">
                  <c:v>11</c:v>
                </c:pt>
                <c:pt idx="2">
                  <c:v>16</c:v>
                </c:pt>
                <c:pt idx="3">
                  <c:v>17</c:v>
                </c:pt>
                <c:pt idx="4">
                  <c:v>18</c:v>
                </c:pt>
                <c:pt idx="5">
                  <c:v>20</c:v>
                </c:pt>
                <c:pt idx="6">
                  <c:v>21</c:v>
                </c:pt>
                <c:pt idx="7">
                  <c:v>22</c:v>
                </c:pt>
                <c:pt idx="8">
                  <c:v>23</c:v>
                </c:pt>
                <c:pt idx="9">
                  <c:v>31</c:v>
                </c:pt>
                <c:pt idx="10">
                  <c:v>32</c:v>
                </c:pt>
                <c:pt idx="11">
                  <c:v>34</c:v>
                </c:pt>
                <c:pt idx="12">
                  <c:v>36</c:v>
                </c:pt>
                <c:pt idx="13">
                  <c:v>38</c:v>
                </c:pt>
              </c:numCache>
            </c:numRef>
          </c:cat>
          <c:val>
            <c:numRef>
              <c:f>deliverable_2_store_predictions!$C$2:$C$15</c:f>
              <c:numCache>
                <c:formatCode>0.00</c:formatCode>
                <c:ptCount val="14"/>
                <c:pt idx="0">
                  <c:v>335.87015000000002</c:v>
                </c:pt>
                <c:pt idx="1">
                  <c:v>199.84789999999899</c:v>
                </c:pt>
                <c:pt idx="2">
                  <c:v>201.13390000000001</c:v>
                </c:pt>
                <c:pt idx="3">
                  <c:v>415.37079999999997</c:v>
                </c:pt>
                <c:pt idx="4">
                  <c:v>232.72954999999899</c:v>
                </c:pt>
                <c:pt idx="5">
                  <c:v>311.63510000000002</c:v>
                </c:pt>
                <c:pt idx="6">
                  <c:v>198.507849999999</c:v>
                </c:pt>
                <c:pt idx="7">
                  <c:v>201.1823</c:v>
                </c:pt>
                <c:pt idx="8">
                  <c:v>224.07900000000001</c:v>
                </c:pt>
                <c:pt idx="9">
                  <c:v>323.55499999999898</c:v>
                </c:pt>
                <c:pt idx="10">
                  <c:v>226.28975</c:v>
                </c:pt>
                <c:pt idx="11">
                  <c:v>248.29584999999901</c:v>
                </c:pt>
                <c:pt idx="12">
                  <c:v>290.34134999999998</c:v>
                </c:pt>
                <c:pt idx="13">
                  <c:v>300.94614999999999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15-F042-8987-2A4EC497FFC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702615248"/>
        <c:axId val="702855728"/>
      </c:barChart>
      <c:catAx>
        <c:axId val="70261524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855728"/>
        <c:crosses val="autoZero"/>
        <c:auto val="1"/>
        <c:lblAlgn val="ctr"/>
        <c:lblOffset val="100"/>
        <c:noMultiLvlLbl val="0"/>
      </c:catAx>
      <c:valAx>
        <c:axId val="702855728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0" sourceLinked="0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70261524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The Ask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/>
        </a:p>
      </dgm:t>
    </dgm:pt>
    <dgm:pt modelId="{8468DCEB-9351-F14F-9B42-3DB45F343944}" type="sibTrans" cxnId="{11208283-E617-CE48-A6D4-100A6B4BA4C2}">
      <dgm:prSet/>
      <dgm:spPr/>
      <dgm:t>
        <a:bodyPr/>
        <a:lstStyle/>
        <a:p>
          <a:endParaRPr lang="en-US" dirty="0"/>
        </a:p>
      </dgm:t>
    </dgm:pt>
    <dgm:pt modelId="{15F1064C-EE4F-864F-859F-B71A99EAB33B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Data Source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/>
        </a:p>
      </dgm:t>
    </dgm:pt>
    <dgm:pt modelId="{D8F13FA4-2B69-8541-9E1B-DAC7DD94C370}" type="sibTrans" cxnId="{458A5AE7-76EF-134C-A2C6-4B792CD40032}">
      <dgm:prSet/>
      <dgm:spPr/>
      <dgm:t>
        <a:bodyPr/>
        <a:lstStyle/>
        <a:p>
          <a:endParaRPr lang="en-US" dirty="0"/>
        </a:p>
      </dgm:t>
    </dgm:pt>
    <dgm:pt modelId="{0B9AB373-F7FB-454B-AAFD-6F7CB3B350D5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Strategy &amp; Metrics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/>
        </a:p>
      </dgm:t>
    </dgm:pt>
    <dgm:pt modelId="{F521CCB4-819B-A044-83F1-41EA2751DCE5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4514535F-49A3-3B46-8ACF-209A90DCDCEE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497A9806-E7FF-134F-B129-3AC32F2CC556}" type="pres">
      <dgm:prSet presAssocID="{8468DCEB-9351-F14F-9B42-3DB45F343944}" presName="sibTrans" presStyleLbl="sibTrans2D1" presStyleIdx="0" presStyleCnt="2"/>
      <dgm:spPr/>
    </dgm:pt>
    <dgm:pt modelId="{35D25340-AA49-5845-B7EB-34A13F999733}" type="pres">
      <dgm:prSet presAssocID="{8468DCEB-9351-F14F-9B42-3DB45F343944}" presName="connectorText" presStyleLbl="sibTrans2D1" presStyleIdx="0" presStyleCnt="2"/>
      <dgm:spPr/>
    </dgm:pt>
    <dgm:pt modelId="{31CB0B0D-4C97-0942-B812-04F13F400858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812F138F-854C-1C4D-851E-4A534BA2BFD5}" type="pres">
      <dgm:prSet presAssocID="{D8F13FA4-2B69-8541-9E1B-DAC7DD94C370}" presName="sibTrans" presStyleLbl="sibTrans2D1" presStyleIdx="1" presStyleCnt="2"/>
      <dgm:spPr/>
    </dgm:pt>
    <dgm:pt modelId="{E838647E-2171-4747-AD40-C575F0B80CB4}" type="pres">
      <dgm:prSet presAssocID="{D8F13FA4-2B69-8541-9E1B-DAC7DD94C370}" presName="connectorText" presStyleLbl="sibTrans2D1" presStyleIdx="1" presStyleCnt="2"/>
      <dgm:spPr/>
    </dgm:pt>
    <dgm:pt modelId="{7C59F0A2-905D-A348-9DB9-01F8A138DBC8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260AB004-B8BF-7649-B140-0D9EDB271D17}" type="presOf" srcId="{D8F13FA4-2B69-8541-9E1B-DAC7DD94C370}" destId="{812F138F-854C-1C4D-851E-4A534BA2BFD5}" srcOrd="0" destOrd="0" presId="urn:microsoft.com/office/officeart/2005/8/layout/process1"/>
    <dgm:cxn modelId="{A26B8B15-CB5B-A04A-8F3C-71D6B621176B}" type="presOf" srcId="{D8F13FA4-2B69-8541-9E1B-DAC7DD94C370}" destId="{E838647E-2171-4747-AD40-C575F0B80CB4}" srcOrd="1" destOrd="0" presId="urn:microsoft.com/office/officeart/2005/8/layout/process1"/>
    <dgm:cxn modelId="{3E377835-110C-1549-B39B-84B5AEB73829}" type="presOf" srcId="{8468DCEB-9351-F14F-9B42-3DB45F343944}" destId="{497A9806-E7FF-134F-B129-3AC32F2CC556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DB3A418D-AF3E-B44F-8710-65A4B8099238}" type="presOf" srcId="{0B9AB373-F7FB-454B-AAFD-6F7CB3B350D5}" destId="{7C59F0A2-905D-A348-9DB9-01F8A138DBC8}" srcOrd="0" destOrd="0" presId="urn:microsoft.com/office/officeart/2005/8/layout/process1"/>
    <dgm:cxn modelId="{B82080B5-D533-674E-8144-426E1DEB73A9}" type="presOf" srcId="{31FEC84C-27D2-B64D-B573-1E0FDA4DA87F}" destId="{F521CCB4-819B-A044-83F1-41EA2751DCE5}" srcOrd="0" destOrd="0" presId="urn:microsoft.com/office/officeart/2005/8/layout/process1"/>
    <dgm:cxn modelId="{814A23BA-BA58-2847-B095-6419E1523F42}" type="presOf" srcId="{15F1064C-EE4F-864F-859F-B71A99EAB33B}" destId="{31CB0B0D-4C97-0942-B812-04F13F400858}" srcOrd="0" destOrd="0" presId="urn:microsoft.com/office/officeart/2005/8/layout/process1"/>
    <dgm:cxn modelId="{ED9592BB-55C4-C540-852A-BC9AEF635E6E}" type="presOf" srcId="{8468DCEB-9351-F14F-9B42-3DB45F343944}" destId="{35D25340-AA49-5845-B7EB-34A13F999733}" srcOrd="1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20E870F6-1860-F141-A140-95AEC980C5F4}" type="presOf" srcId="{0091F712-454A-1B42-AD52-31635EBBE5B1}" destId="{4514535F-49A3-3B46-8ACF-209A90DCDCEE}" srcOrd="0" destOrd="0" presId="urn:microsoft.com/office/officeart/2005/8/layout/process1"/>
    <dgm:cxn modelId="{0DEB9596-F8E5-1342-B657-124F0119F033}" type="presParOf" srcId="{F521CCB4-819B-A044-83F1-41EA2751DCE5}" destId="{4514535F-49A3-3B46-8ACF-209A90DCDCEE}" srcOrd="0" destOrd="0" presId="urn:microsoft.com/office/officeart/2005/8/layout/process1"/>
    <dgm:cxn modelId="{9E0D496E-3A6F-DF49-94B1-0A4333EE06D7}" type="presParOf" srcId="{F521CCB4-819B-A044-83F1-41EA2751DCE5}" destId="{497A9806-E7FF-134F-B129-3AC32F2CC556}" srcOrd="1" destOrd="0" presId="urn:microsoft.com/office/officeart/2005/8/layout/process1"/>
    <dgm:cxn modelId="{B87133B0-9167-F147-A1B9-1C15B2035E69}" type="presParOf" srcId="{497A9806-E7FF-134F-B129-3AC32F2CC556}" destId="{35D25340-AA49-5845-B7EB-34A13F999733}" srcOrd="0" destOrd="0" presId="urn:microsoft.com/office/officeart/2005/8/layout/process1"/>
    <dgm:cxn modelId="{3ACC6258-AA33-524C-A089-881586A90701}" type="presParOf" srcId="{F521CCB4-819B-A044-83F1-41EA2751DCE5}" destId="{31CB0B0D-4C97-0942-B812-04F13F400858}" srcOrd="2" destOrd="0" presId="urn:microsoft.com/office/officeart/2005/8/layout/process1"/>
    <dgm:cxn modelId="{0E40F925-6906-FE4D-B6B9-BBFA48383EAF}" type="presParOf" srcId="{F521CCB4-819B-A044-83F1-41EA2751DCE5}" destId="{812F138F-854C-1C4D-851E-4A534BA2BFD5}" srcOrd="3" destOrd="0" presId="urn:microsoft.com/office/officeart/2005/8/layout/process1"/>
    <dgm:cxn modelId="{F7E06104-2A7A-BD43-B220-2F6624FCAC2C}" type="presParOf" srcId="{812F138F-854C-1C4D-851E-4A534BA2BFD5}" destId="{E838647E-2171-4747-AD40-C575F0B80CB4}" srcOrd="0" destOrd="0" presId="urn:microsoft.com/office/officeart/2005/8/layout/process1"/>
    <dgm:cxn modelId="{87C9C46C-3AA7-D94B-9C98-B9C69ECE1160}" type="presParOf" srcId="{F521CCB4-819B-A044-83F1-41EA2751DCE5}" destId="{7C59F0A2-905D-A348-9DB9-01F8A138DBC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Plan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Retrieval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Clean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1BC95DE6-F247-AD48-A8C3-EDD97B15565E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F16F74CE-057D-7141-BEF5-54C4FAFA7A6F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25DE26C3-64EC-3D41-848F-124DA1737B60}" type="pres">
      <dgm:prSet presAssocID="{8468DCEB-9351-F14F-9B42-3DB45F343944}" presName="sibTrans" presStyleLbl="sibTrans2D1" presStyleIdx="0" presStyleCnt="2"/>
      <dgm:spPr/>
    </dgm:pt>
    <dgm:pt modelId="{8DB3B766-FF48-F64B-B4D8-CE4B2234F34C}" type="pres">
      <dgm:prSet presAssocID="{8468DCEB-9351-F14F-9B42-3DB45F343944}" presName="connectorText" presStyleLbl="sibTrans2D1" presStyleIdx="0" presStyleCnt="2"/>
      <dgm:spPr/>
    </dgm:pt>
    <dgm:pt modelId="{AB7314DD-340B-2A49-BAB9-DF081A284D15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542F1AB9-DC07-C946-B43E-357D8943F219}" type="pres">
      <dgm:prSet presAssocID="{D8F13FA4-2B69-8541-9E1B-DAC7DD94C370}" presName="sibTrans" presStyleLbl="sibTrans2D1" presStyleIdx="1" presStyleCnt="2"/>
      <dgm:spPr/>
    </dgm:pt>
    <dgm:pt modelId="{1B7AD9FB-E322-D943-BAF8-57DDDC0DE90D}" type="pres">
      <dgm:prSet presAssocID="{D8F13FA4-2B69-8541-9E1B-DAC7DD94C370}" presName="connectorText" presStyleLbl="sibTrans2D1" presStyleIdx="1" presStyleCnt="2"/>
      <dgm:spPr/>
    </dgm:pt>
    <dgm:pt modelId="{7623F84F-1586-2247-9CE7-344CAF028C6D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B0D7C539-FDB2-1347-99F4-81A646D6BC80}" type="presOf" srcId="{D8F13FA4-2B69-8541-9E1B-DAC7DD94C370}" destId="{1B7AD9FB-E322-D943-BAF8-57DDDC0DE90D}" srcOrd="1" destOrd="0" presId="urn:microsoft.com/office/officeart/2005/8/layout/process1"/>
    <dgm:cxn modelId="{F134DF62-96F8-8845-8418-C3109095B22E}" type="presOf" srcId="{8468DCEB-9351-F14F-9B42-3DB45F343944}" destId="{25DE26C3-64EC-3D41-848F-124DA1737B60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DA257F6C-E873-6A4A-B137-C21759C9FC8D}" type="presOf" srcId="{8468DCEB-9351-F14F-9B42-3DB45F343944}" destId="{8DB3B766-FF48-F64B-B4D8-CE4B2234F34C}" srcOrd="1" destOrd="0" presId="urn:microsoft.com/office/officeart/2005/8/layout/process1"/>
    <dgm:cxn modelId="{C36E7778-A5CB-8848-B400-360418ECADD0}" type="presOf" srcId="{0091F712-454A-1B42-AD52-31635EBBE5B1}" destId="{F16F74CE-057D-7141-BEF5-54C4FAFA7A6F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A14BB08B-0724-564A-B512-B09898C88113}" type="presOf" srcId="{D8F13FA4-2B69-8541-9E1B-DAC7DD94C370}" destId="{542F1AB9-DC07-C946-B43E-357D8943F219}" srcOrd="0" destOrd="0" presId="urn:microsoft.com/office/officeart/2005/8/layout/process1"/>
    <dgm:cxn modelId="{68D8E6A8-732E-0E4A-8D28-DF909AEDBA11}" type="presOf" srcId="{0B9AB373-F7FB-454B-AAFD-6F7CB3B350D5}" destId="{7623F84F-1586-2247-9CE7-344CAF028C6D}" srcOrd="0" destOrd="0" presId="urn:microsoft.com/office/officeart/2005/8/layout/process1"/>
    <dgm:cxn modelId="{E2D4CFB0-0999-3F4E-A96F-940618F39065}" type="presOf" srcId="{31FEC84C-27D2-B64D-B573-1E0FDA4DA87F}" destId="{1BC95DE6-F247-AD48-A8C3-EDD97B15565E}" srcOrd="0" destOrd="0" presId="urn:microsoft.com/office/officeart/2005/8/layout/process1"/>
    <dgm:cxn modelId="{99B2B0DF-4AC7-D646-8E6C-677D34E1CC3D}" type="presOf" srcId="{15F1064C-EE4F-864F-859F-B71A99EAB33B}" destId="{AB7314DD-340B-2A49-BAB9-DF081A284D15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103FB73C-5477-9048-AF38-CC09FAE37088}" type="presParOf" srcId="{1BC95DE6-F247-AD48-A8C3-EDD97B15565E}" destId="{F16F74CE-057D-7141-BEF5-54C4FAFA7A6F}" srcOrd="0" destOrd="0" presId="urn:microsoft.com/office/officeart/2005/8/layout/process1"/>
    <dgm:cxn modelId="{60AC0CF4-FF45-1849-9727-469531A680FD}" type="presParOf" srcId="{1BC95DE6-F247-AD48-A8C3-EDD97B15565E}" destId="{25DE26C3-64EC-3D41-848F-124DA1737B60}" srcOrd="1" destOrd="0" presId="urn:microsoft.com/office/officeart/2005/8/layout/process1"/>
    <dgm:cxn modelId="{BC05CCC8-8E0D-A041-BFC1-246C9957D682}" type="presParOf" srcId="{25DE26C3-64EC-3D41-848F-124DA1737B60}" destId="{8DB3B766-FF48-F64B-B4D8-CE4B2234F34C}" srcOrd="0" destOrd="0" presId="urn:microsoft.com/office/officeart/2005/8/layout/process1"/>
    <dgm:cxn modelId="{F8D1ADFE-3451-C74B-8AAA-2A2A602D62EE}" type="presParOf" srcId="{1BC95DE6-F247-AD48-A8C3-EDD97B15565E}" destId="{AB7314DD-340B-2A49-BAB9-DF081A284D15}" srcOrd="2" destOrd="0" presId="urn:microsoft.com/office/officeart/2005/8/layout/process1"/>
    <dgm:cxn modelId="{F5873971-F28A-1F48-88F9-B6705D6D0BA7}" type="presParOf" srcId="{1BC95DE6-F247-AD48-A8C3-EDD97B15565E}" destId="{542F1AB9-DC07-C946-B43E-357D8943F219}" srcOrd="3" destOrd="0" presId="urn:microsoft.com/office/officeart/2005/8/layout/process1"/>
    <dgm:cxn modelId="{E394275F-2E4E-9949-9982-4274C0CAE2A9}" type="presParOf" srcId="{542F1AB9-DC07-C946-B43E-357D8943F219}" destId="{1B7AD9FB-E322-D943-BAF8-57DDDC0DE90D}" srcOrd="0" destOrd="0" presId="urn:microsoft.com/office/officeart/2005/8/layout/process1"/>
    <dgm:cxn modelId="{C762675F-79F7-4E4D-9760-7EB4CCD41ADE}" type="presParOf" srcId="{1BC95DE6-F247-AD48-A8C3-EDD97B15565E}" destId="{7623F84F-1586-2247-9CE7-344CAF028C6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Analyze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Limitations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Story-telling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815DE5FB-65E8-3947-98BD-D406C56F8DF4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575DAA58-D775-984F-8A9B-FF212D4C46B7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0F3EA7EC-6EBB-B54D-9517-45E4B65CC1EA}" type="pres">
      <dgm:prSet presAssocID="{8468DCEB-9351-F14F-9B42-3DB45F343944}" presName="sibTrans" presStyleLbl="sibTrans2D1" presStyleIdx="0" presStyleCnt="2"/>
      <dgm:spPr/>
    </dgm:pt>
    <dgm:pt modelId="{98B81F72-14FA-E149-A8F4-8D656180C76A}" type="pres">
      <dgm:prSet presAssocID="{8468DCEB-9351-F14F-9B42-3DB45F343944}" presName="connectorText" presStyleLbl="sibTrans2D1" presStyleIdx="0" presStyleCnt="2"/>
      <dgm:spPr/>
    </dgm:pt>
    <dgm:pt modelId="{B232A62B-10A6-D840-BF3F-9ED852065CDD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EC53945E-1520-1A4A-8EBA-7A173931AD5A}" type="pres">
      <dgm:prSet presAssocID="{D8F13FA4-2B69-8541-9E1B-DAC7DD94C370}" presName="sibTrans" presStyleLbl="sibTrans2D1" presStyleIdx="1" presStyleCnt="2"/>
      <dgm:spPr/>
    </dgm:pt>
    <dgm:pt modelId="{B168EDAD-6D57-354E-80FF-4CD92E697B40}" type="pres">
      <dgm:prSet presAssocID="{D8F13FA4-2B69-8541-9E1B-DAC7DD94C370}" presName="connectorText" presStyleLbl="sibTrans2D1" presStyleIdx="1" presStyleCnt="2"/>
      <dgm:spPr/>
    </dgm:pt>
    <dgm:pt modelId="{3863F102-5B15-2B4F-9712-7A03AEE81E15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04E1BE29-DEDA-264B-A0AD-457BF0A77BFA}" type="presOf" srcId="{31FEC84C-27D2-B64D-B573-1E0FDA4DA87F}" destId="{815DE5FB-65E8-3947-98BD-D406C56F8DF4}" srcOrd="0" destOrd="0" presId="urn:microsoft.com/office/officeart/2005/8/layout/process1"/>
    <dgm:cxn modelId="{241C382C-2339-A347-8CAB-3954A0DE2F51}" type="presOf" srcId="{0B9AB373-F7FB-454B-AAFD-6F7CB3B350D5}" destId="{3863F102-5B15-2B4F-9712-7A03AEE81E15}" srcOrd="0" destOrd="0" presId="urn:microsoft.com/office/officeart/2005/8/layout/process1"/>
    <dgm:cxn modelId="{B83DFA30-FE34-ED4C-A6AD-A9BFEBE84966}" type="presOf" srcId="{8468DCEB-9351-F14F-9B42-3DB45F343944}" destId="{98B81F72-14FA-E149-A8F4-8D656180C76A}" srcOrd="1" destOrd="0" presId="urn:microsoft.com/office/officeart/2005/8/layout/process1"/>
    <dgm:cxn modelId="{CF12243A-CCA2-0F44-8AF8-AC5AE9ED0406}" type="presOf" srcId="{D8F13FA4-2B69-8541-9E1B-DAC7DD94C370}" destId="{B168EDAD-6D57-354E-80FF-4CD92E697B40}" srcOrd="1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2AEDBF67-573D-014A-8781-BB7363736976}" type="presOf" srcId="{D8F13FA4-2B69-8541-9E1B-DAC7DD94C370}" destId="{EC53945E-1520-1A4A-8EBA-7A173931AD5A}" srcOrd="0" destOrd="0" presId="urn:microsoft.com/office/officeart/2005/8/layout/process1"/>
    <dgm:cxn modelId="{896AF66A-A746-A745-8D85-055B555B66D9}" type="presOf" srcId="{8468DCEB-9351-F14F-9B42-3DB45F343944}" destId="{0F3EA7EC-6EBB-B54D-9517-45E4B65CC1EA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FBB1B498-6045-D64B-84BF-FB3865A7D6CA}" type="presOf" srcId="{15F1064C-EE4F-864F-859F-B71A99EAB33B}" destId="{B232A62B-10A6-D840-BF3F-9ED852065CDD}" srcOrd="0" destOrd="0" presId="urn:microsoft.com/office/officeart/2005/8/layout/process1"/>
    <dgm:cxn modelId="{6453D0AB-E147-F64D-84A8-5C2D48B8FC5F}" type="presOf" srcId="{0091F712-454A-1B42-AD52-31635EBBE5B1}" destId="{575DAA58-D775-984F-8A9B-FF212D4C46B7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EB3E9F62-8E73-9846-9E96-5541F77FE2ED}" type="presParOf" srcId="{815DE5FB-65E8-3947-98BD-D406C56F8DF4}" destId="{575DAA58-D775-984F-8A9B-FF212D4C46B7}" srcOrd="0" destOrd="0" presId="urn:microsoft.com/office/officeart/2005/8/layout/process1"/>
    <dgm:cxn modelId="{4E9AED0F-DA66-8C47-80AF-DE137035A523}" type="presParOf" srcId="{815DE5FB-65E8-3947-98BD-D406C56F8DF4}" destId="{0F3EA7EC-6EBB-B54D-9517-45E4B65CC1EA}" srcOrd="1" destOrd="0" presId="urn:microsoft.com/office/officeart/2005/8/layout/process1"/>
    <dgm:cxn modelId="{AD9C3B51-6F92-1E46-B196-441143A4B87E}" type="presParOf" srcId="{0F3EA7EC-6EBB-B54D-9517-45E4B65CC1EA}" destId="{98B81F72-14FA-E149-A8F4-8D656180C76A}" srcOrd="0" destOrd="0" presId="urn:microsoft.com/office/officeart/2005/8/layout/process1"/>
    <dgm:cxn modelId="{ECCAB969-59A8-6C4F-8B50-7AD4983CA557}" type="presParOf" srcId="{815DE5FB-65E8-3947-98BD-D406C56F8DF4}" destId="{B232A62B-10A6-D840-BF3F-9ED852065CDD}" srcOrd="2" destOrd="0" presId="urn:microsoft.com/office/officeart/2005/8/layout/process1"/>
    <dgm:cxn modelId="{41C34139-1BAC-AE40-A9B3-63B7960565E8}" type="presParOf" srcId="{815DE5FB-65E8-3947-98BD-D406C56F8DF4}" destId="{EC53945E-1520-1A4A-8EBA-7A173931AD5A}" srcOrd="3" destOrd="0" presId="urn:microsoft.com/office/officeart/2005/8/layout/process1"/>
    <dgm:cxn modelId="{9451D97C-3E91-5047-B40D-575D3F3E70F3}" type="presParOf" srcId="{EC53945E-1520-1A4A-8EBA-7A173931AD5A}" destId="{B168EDAD-6D57-354E-80FF-4CD92E697B40}" srcOrd="0" destOrd="0" presId="urn:microsoft.com/office/officeart/2005/8/layout/process1"/>
    <dgm:cxn modelId="{818E9875-5F13-4543-BD9E-54950D4E56C7}" type="presParOf" srcId="{815DE5FB-65E8-3947-98BD-D406C56F8DF4}" destId="{3863F102-5B15-2B4F-9712-7A03AEE81E1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8FA746A0-DD20-0647-B8EC-83EDA01C91C6}" type="doc">
      <dgm:prSet loTypeId="urn:microsoft.com/office/officeart/2005/8/layout/chevron1" loCatId="" qsTypeId="urn:microsoft.com/office/officeart/2005/8/quickstyle/simple1" qsCatId="simple" csTypeId="urn:microsoft.com/office/officeart/2005/8/colors/accent1_2" csCatId="accent1" phldr="1"/>
      <dgm:spPr/>
    </dgm:pt>
    <dgm:pt modelId="{C3FC62A2-B521-F24E-837A-618A70F947E6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Load</a:t>
          </a:r>
        </a:p>
      </dgm:t>
    </dgm:pt>
    <dgm:pt modelId="{BEECBECD-1C7D-7A40-8C72-2426C0FEE8D9}" type="parTrans" cxnId="{688A06E8-F320-A842-A848-8130680F4EE6}">
      <dgm:prSet/>
      <dgm:spPr/>
      <dgm:t>
        <a:bodyPr/>
        <a:lstStyle/>
        <a:p>
          <a:endParaRPr lang="en-US"/>
        </a:p>
      </dgm:t>
    </dgm:pt>
    <dgm:pt modelId="{64C0A97F-A920-9240-A14B-D94BD7C4F03B}" type="sibTrans" cxnId="{688A06E8-F320-A842-A848-8130680F4EE6}">
      <dgm:prSet/>
      <dgm:spPr/>
      <dgm:t>
        <a:bodyPr/>
        <a:lstStyle/>
        <a:p>
          <a:endParaRPr lang="en-US"/>
        </a:p>
      </dgm:t>
    </dgm:pt>
    <dgm:pt modelId="{F027B498-EACD-5B45-986D-04054179B3AE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Prepare</a:t>
          </a:r>
        </a:p>
      </dgm:t>
    </dgm:pt>
    <dgm:pt modelId="{70FBCBCF-10E8-3345-92E8-E88CD8AA1099}" type="parTrans" cxnId="{F87DB565-CCD5-CC49-809B-3E4DBC903432}">
      <dgm:prSet/>
      <dgm:spPr/>
      <dgm:t>
        <a:bodyPr/>
        <a:lstStyle/>
        <a:p>
          <a:endParaRPr lang="en-US"/>
        </a:p>
      </dgm:t>
    </dgm:pt>
    <dgm:pt modelId="{70AD3AEA-218E-5347-B81F-B0843A245C56}" type="sibTrans" cxnId="{F87DB565-CCD5-CC49-809B-3E4DBC903432}">
      <dgm:prSet/>
      <dgm:spPr/>
      <dgm:t>
        <a:bodyPr/>
        <a:lstStyle/>
        <a:p>
          <a:endParaRPr lang="en-US"/>
        </a:p>
      </dgm:t>
    </dgm:pt>
    <dgm:pt modelId="{FAA64D9F-B4AD-2C4E-8350-3924B1DC33D8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Understand</a:t>
          </a:r>
        </a:p>
      </dgm:t>
    </dgm:pt>
    <dgm:pt modelId="{4309D4B3-AB50-F147-9C1F-DEF919AC8867}" type="parTrans" cxnId="{35BF081C-7DA7-3E49-88C8-98C24F5AB171}">
      <dgm:prSet/>
      <dgm:spPr/>
      <dgm:t>
        <a:bodyPr/>
        <a:lstStyle/>
        <a:p>
          <a:endParaRPr lang="en-US"/>
        </a:p>
      </dgm:t>
    </dgm:pt>
    <dgm:pt modelId="{E05A7C8A-92A1-EE4A-927A-4C16E8C7EBE5}" type="sibTrans" cxnId="{35BF081C-7DA7-3E49-88C8-98C24F5AB171}">
      <dgm:prSet/>
      <dgm:spPr/>
      <dgm:t>
        <a:bodyPr/>
        <a:lstStyle/>
        <a:p>
          <a:endParaRPr lang="en-US"/>
        </a:p>
      </dgm:t>
    </dgm:pt>
    <dgm:pt modelId="{9809C93E-23BF-7D45-BD1B-B21FE9711DFA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Model</a:t>
          </a:r>
        </a:p>
      </dgm:t>
    </dgm:pt>
    <dgm:pt modelId="{4759349D-CF86-A543-B349-4363185F3E36}" type="parTrans" cxnId="{FA76513A-F2D4-1043-8EEE-511E4AF7ECC7}">
      <dgm:prSet/>
      <dgm:spPr/>
      <dgm:t>
        <a:bodyPr/>
        <a:lstStyle/>
        <a:p>
          <a:endParaRPr lang="en-US"/>
        </a:p>
      </dgm:t>
    </dgm:pt>
    <dgm:pt modelId="{DCFAC6AC-A927-964B-BE1E-F4EF68401359}" type="sibTrans" cxnId="{FA76513A-F2D4-1043-8EEE-511E4AF7ECC7}">
      <dgm:prSet/>
      <dgm:spPr/>
      <dgm:t>
        <a:bodyPr/>
        <a:lstStyle/>
        <a:p>
          <a:endParaRPr lang="en-US"/>
        </a:p>
      </dgm:t>
    </dgm:pt>
    <dgm:pt modelId="{373986DE-C9AC-EA4C-9510-DFB27FD6789B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Train</a:t>
          </a:r>
        </a:p>
      </dgm:t>
    </dgm:pt>
    <dgm:pt modelId="{36C150A3-F403-B54C-965D-4C02EF5442DD}" type="parTrans" cxnId="{A5C0DD39-07AF-104D-ABC7-8FFE76EB9B56}">
      <dgm:prSet/>
      <dgm:spPr/>
      <dgm:t>
        <a:bodyPr/>
        <a:lstStyle/>
        <a:p>
          <a:endParaRPr lang="en-US"/>
        </a:p>
      </dgm:t>
    </dgm:pt>
    <dgm:pt modelId="{011F62ED-FFD2-5B48-82D1-E7D4BD98A86F}" type="sibTrans" cxnId="{A5C0DD39-07AF-104D-ABC7-8FFE76EB9B56}">
      <dgm:prSet/>
      <dgm:spPr/>
      <dgm:t>
        <a:bodyPr/>
        <a:lstStyle/>
        <a:p>
          <a:endParaRPr lang="en-US"/>
        </a:p>
      </dgm:t>
    </dgm:pt>
    <dgm:pt modelId="{3D496992-7E79-A449-BED7-003CF39AA142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Predict</a:t>
          </a:r>
        </a:p>
      </dgm:t>
    </dgm:pt>
    <dgm:pt modelId="{3E0462BE-2A1C-184A-997F-5E2DD171E2A9}" type="parTrans" cxnId="{DE9E947E-11EC-C24F-A79B-403B44B9BDEE}">
      <dgm:prSet/>
      <dgm:spPr/>
      <dgm:t>
        <a:bodyPr/>
        <a:lstStyle/>
        <a:p>
          <a:endParaRPr lang="en-US"/>
        </a:p>
      </dgm:t>
    </dgm:pt>
    <dgm:pt modelId="{135BEF6D-18F0-EE41-A8E3-FB849E8A87BC}" type="sibTrans" cxnId="{DE9E947E-11EC-C24F-A79B-403B44B9BDEE}">
      <dgm:prSet/>
      <dgm:spPr/>
      <dgm:t>
        <a:bodyPr/>
        <a:lstStyle/>
        <a:p>
          <a:endParaRPr lang="en-US"/>
        </a:p>
      </dgm:t>
    </dgm:pt>
    <dgm:pt modelId="{EBB0D30A-1959-D343-A62B-C6DE2357EEE0}" type="pres">
      <dgm:prSet presAssocID="{8FA746A0-DD20-0647-B8EC-83EDA01C91C6}" presName="Name0" presStyleCnt="0">
        <dgm:presLayoutVars>
          <dgm:dir/>
          <dgm:animLvl val="lvl"/>
          <dgm:resizeHandles val="exact"/>
        </dgm:presLayoutVars>
      </dgm:prSet>
      <dgm:spPr/>
    </dgm:pt>
    <dgm:pt modelId="{DBA1A56D-E51D-1A48-92EE-AF3CD2EC5E68}" type="pres">
      <dgm:prSet presAssocID="{C3FC62A2-B521-F24E-837A-618A70F947E6}" presName="parTxOnly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1FF1EFE6-2978-CA45-9410-7FBDD163807C}" type="pres">
      <dgm:prSet presAssocID="{64C0A97F-A920-9240-A14B-D94BD7C4F03B}" presName="parTxOnlySpace" presStyleCnt="0"/>
      <dgm:spPr/>
    </dgm:pt>
    <dgm:pt modelId="{F63D179D-DC99-3249-9873-EBF1BAE6753A}" type="pres">
      <dgm:prSet presAssocID="{F027B498-EACD-5B45-986D-04054179B3AE}" presName="parTxOnly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2CCDB258-249E-1A4B-9053-1EFBD54A4A46}" type="pres">
      <dgm:prSet presAssocID="{70AD3AEA-218E-5347-B81F-B0843A245C56}" presName="parTxOnlySpace" presStyleCnt="0"/>
      <dgm:spPr/>
    </dgm:pt>
    <dgm:pt modelId="{2FF124B4-C693-F441-9D57-AD0E9D5593FB}" type="pres">
      <dgm:prSet presAssocID="{FAA64D9F-B4AD-2C4E-8350-3924B1DC33D8}" presName="parTxOnly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02D2E7DC-71C3-5D43-A1A9-BEABC4371B89}" type="pres">
      <dgm:prSet presAssocID="{E05A7C8A-92A1-EE4A-927A-4C16E8C7EBE5}" presName="parTxOnlySpace" presStyleCnt="0"/>
      <dgm:spPr/>
    </dgm:pt>
    <dgm:pt modelId="{D1C7AE7C-B296-C846-99CE-9DA7156F3D61}" type="pres">
      <dgm:prSet presAssocID="{9809C93E-23BF-7D45-BD1B-B21FE9711DFA}" presName="parTxOnly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2565A90D-F933-7F4F-B0FC-E57AEABD14E4}" type="pres">
      <dgm:prSet presAssocID="{DCFAC6AC-A927-964B-BE1E-F4EF68401359}" presName="parTxOnlySpace" presStyleCnt="0"/>
      <dgm:spPr/>
    </dgm:pt>
    <dgm:pt modelId="{F2BB082A-8318-C340-94EC-459C9D2B4F34}" type="pres">
      <dgm:prSet presAssocID="{373986DE-C9AC-EA4C-9510-DFB27FD6789B}" presName="parTxOnly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3F82EE2B-002E-E848-8C20-312E48841292}" type="pres">
      <dgm:prSet presAssocID="{011F62ED-FFD2-5B48-82D1-E7D4BD98A86F}" presName="parTxOnlySpace" presStyleCnt="0"/>
      <dgm:spPr/>
    </dgm:pt>
    <dgm:pt modelId="{ED366143-FB91-5949-8B89-D8246B7CF130}" type="pres">
      <dgm:prSet presAssocID="{3D496992-7E79-A449-BED7-003CF39AA142}" presName="parTxOnly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35BF081C-7DA7-3E49-88C8-98C24F5AB171}" srcId="{8FA746A0-DD20-0647-B8EC-83EDA01C91C6}" destId="{FAA64D9F-B4AD-2C4E-8350-3924B1DC33D8}" srcOrd="2" destOrd="0" parTransId="{4309D4B3-AB50-F147-9C1F-DEF919AC8867}" sibTransId="{E05A7C8A-92A1-EE4A-927A-4C16E8C7EBE5}"/>
    <dgm:cxn modelId="{A5C0DD39-07AF-104D-ABC7-8FFE76EB9B56}" srcId="{8FA746A0-DD20-0647-B8EC-83EDA01C91C6}" destId="{373986DE-C9AC-EA4C-9510-DFB27FD6789B}" srcOrd="4" destOrd="0" parTransId="{36C150A3-F403-B54C-965D-4C02EF5442DD}" sibTransId="{011F62ED-FFD2-5B48-82D1-E7D4BD98A86F}"/>
    <dgm:cxn modelId="{FA76513A-F2D4-1043-8EEE-511E4AF7ECC7}" srcId="{8FA746A0-DD20-0647-B8EC-83EDA01C91C6}" destId="{9809C93E-23BF-7D45-BD1B-B21FE9711DFA}" srcOrd="3" destOrd="0" parTransId="{4759349D-CF86-A543-B349-4363185F3E36}" sibTransId="{DCFAC6AC-A927-964B-BE1E-F4EF68401359}"/>
    <dgm:cxn modelId="{93F42E3B-446D-9549-8560-9910A9906757}" type="presOf" srcId="{F027B498-EACD-5B45-986D-04054179B3AE}" destId="{F63D179D-DC99-3249-9873-EBF1BAE6753A}" srcOrd="0" destOrd="0" presId="urn:microsoft.com/office/officeart/2005/8/layout/chevron1"/>
    <dgm:cxn modelId="{AFC1EF48-B432-9C4F-9976-B09E118ADC1E}" type="presOf" srcId="{8FA746A0-DD20-0647-B8EC-83EDA01C91C6}" destId="{EBB0D30A-1959-D343-A62B-C6DE2357EEE0}" srcOrd="0" destOrd="0" presId="urn:microsoft.com/office/officeart/2005/8/layout/chevron1"/>
    <dgm:cxn modelId="{F87DB565-CCD5-CC49-809B-3E4DBC903432}" srcId="{8FA746A0-DD20-0647-B8EC-83EDA01C91C6}" destId="{F027B498-EACD-5B45-986D-04054179B3AE}" srcOrd="1" destOrd="0" parTransId="{70FBCBCF-10E8-3345-92E8-E88CD8AA1099}" sibTransId="{70AD3AEA-218E-5347-B81F-B0843A245C56}"/>
    <dgm:cxn modelId="{2B906D6B-390F-AB49-BF9A-3FBB3A21F700}" type="presOf" srcId="{3D496992-7E79-A449-BED7-003CF39AA142}" destId="{ED366143-FB91-5949-8B89-D8246B7CF130}" srcOrd="0" destOrd="0" presId="urn:microsoft.com/office/officeart/2005/8/layout/chevron1"/>
    <dgm:cxn modelId="{DE9E947E-11EC-C24F-A79B-403B44B9BDEE}" srcId="{8FA746A0-DD20-0647-B8EC-83EDA01C91C6}" destId="{3D496992-7E79-A449-BED7-003CF39AA142}" srcOrd="5" destOrd="0" parTransId="{3E0462BE-2A1C-184A-997F-5E2DD171E2A9}" sibTransId="{135BEF6D-18F0-EE41-A8E3-FB849E8A87BC}"/>
    <dgm:cxn modelId="{1734788C-16DD-9F44-B287-37C9A183F0ED}" type="presOf" srcId="{C3FC62A2-B521-F24E-837A-618A70F947E6}" destId="{DBA1A56D-E51D-1A48-92EE-AF3CD2EC5E68}" srcOrd="0" destOrd="0" presId="urn:microsoft.com/office/officeart/2005/8/layout/chevron1"/>
    <dgm:cxn modelId="{08F10092-7CFE-964F-9321-7D2DB0831F83}" type="presOf" srcId="{9809C93E-23BF-7D45-BD1B-B21FE9711DFA}" destId="{D1C7AE7C-B296-C846-99CE-9DA7156F3D61}" srcOrd="0" destOrd="0" presId="urn:microsoft.com/office/officeart/2005/8/layout/chevron1"/>
    <dgm:cxn modelId="{B75A08AB-F2AD-9040-B875-C2D8E4B594AD}" type="presOf" srcId="{373986DE-C9AC-EA4C-9510-DFB27FD6789B}" destId="{F2BB082A-8318-C340-94EC-459C9D2B4F34}" srcOrd="0" destOrd="0" presId="urn:microsoft.com/office/officeart/2005/8/layout/chevron1"/>
    <dgm:cxn modelId="{688A06E8-F320-A842-A848-8130680F4EE6}" srcId="{8FA746A0-DD20-0647-B8EC-83EDA01C91C6}" destId="{C3FC62A2-B521-F24E-837A-618A70F947E6}" srcOrd="0" destOrd="0" parTransId="{BEECBECD-1C7D-7A40-8C72-2426C0FEE8D9}" sibTransId="{64C0A97F-A920-9240-A14B-D94BD7C4F03B}"/>
    <dgm:cxn modelId="{F435BBF6-FA18-D04F-9005-C716AB2CC70B}" type="presOf" srcId="{FAA64D9F-B4AD-2C4E-8350-3924B1DC33D8}" destId="{2FF124B4-C693-F441-9D57-AD0E9D5593FB}" srcOrd="0" destOrd="0" presId="urn:microsoft.com/office/officeart/2005/8/layout/chevron1"/>
    <dgm:cxn modelId="{F67DCE7B-AE5F-F14F-BA88-AD87E3FD03B7}" type="presParOf" srcId="{EBB0D30A-1959-D343-A62B-C6DE2357EEE0}" destId="{DBA1A56D-E51D-1A48-92EE-AF3CD2EC5E68}" srcOrd="0" destOrd="0" presId="urn:microsoft.com/office/officeart/2005/8/layout/chevron1"/>
    <dgm:cxn modelId="{492FCDB7-CF59-174E-9267-19D3A0C5E6A0}" type="presParOf" srcId="{EBB0D30A-1959-D343-A62B-C6DE2357EEE0}" destId="{1FF1EFE6-2978-CA45-9410-7FBDD163807C}" srcOrd="1" destOrd="0" presId="urn:microsoft.com/office/officeart/2005/8/layout/chevron1"/>
    <dgm:cxn modelId="{B37C94DB-2CEC-AA49-B23C-B0A3BBEA2C6D}" type="presParOf" srcId="{EBB0D30A-1959-D343-A62B-C6DE2357EEE0}" destId="{F63D179D-DC99-3249-9873-EBF1BAE6753A}" srcOrd="2" destOrd="0" presId="urn:microsoft.com/office/officeart/2005/8/layout/chevron1"/>
    <dgm:cxn modelId="{B2F673A7-A586-034E-AFC6-DD9D0DF1DC58}" type="presParOf" srcId="{EBB0D30A-1959-D343-A62B-C6DE2357EEE0}" destId="{2CCDB258-249E-1A4B-9053-1EFBD54A4A46}" srcOrd="3" destOrd="0" presId="urn:microsoft.com/office/officeart/2005/8/layout/chevron1"/>
    <dgm:cxn modelId="{9476985D-E805-7C44-982B-5B4A38BA7067}" type="presParOf" srcId="{EBB0D30A-1959-D343-A62B-C6DE2357EEE0}" destId="{2FF124B4-C693-F441-9D57-AD0E9D5593FB}" srcOrd="4" destOrd="0" presId="urn:microsoft.com/office/officeart/2005/8/layout/chevron1"/>
    <dgm:cxn modelId="{B86D7451-F014-9B42-96AC-1EBEBEF91B60}" type="presParOf" srcId="{EBB0D30A-1959-D343-A62B-C6DE2357EEE0}" destId="{02D2E7DC-71C3-5D43-A1A9-BEABC4371B89}" srcOrd="5" destOrd="0" presId="urn:microsoft.com/office/officeart/2005/8/layout/chevron1"/>
    <dgm:cxn modelId="{C63759CC-CCF0-7F4F-B941-73C649DCF340}" type="presParOf" srcId="{EBB0D30A-1959-D343-A62B-C6DE2357EEE0}" destId="{D1C7AE7C-B296-C846-99CE-9DA7156F3D61}" srcOrd="6" destOrd="0" presId="urn:microsoft.com/office/officeart/2005/8/layout/chevron1"/>
    <dgm:cxn modelId="{7F5E51F0-D617-0544-83D6-40AFE9DC25E3}" type="presParOf" srcId="{EBB0D30A-1959-D343-A62B-C6DE2357EEE0}" destId="{2565A90D-F933-7F4F-B0FC-E57AEABD14E4}" srcOrd="7" destOrd="0" presId="urn:microsoft.com/office/officeart/2005/8/layout/chevron1"/>
    <dgm:cxn modelId="{A99421A7-7C8A-5042-811B-D4529AA3A64E}" type="presParOf" srcId="{EBB0D30A-1959-D343-A62B-C6DE2357EEE0}" destId="{F2BB082A-8318-C340-94EC-459C9D2B4F34}" srcOrd="8" destOrd="0" presId="urn:microsoft.com/office/officeart/2005/8/layout/chevron1"/>
    <dgm:cxn modelId="{6A5A3063-7C9B-994B-A30C-8668D34C27ED}" type="presParOf" srcId="{EBB0D30A-1959-D343-A62B-C6DE2357EEE0}" destId="{3F82EE2B-002E-E848-8C20-312E48841292}" srcOrd="9" destOrd="0" presId="urn:microsoft.com/office/officeart/2005/8/layout/chevron1"/>
    <dgm:cxn modelId="{131BE711-5A4E-3A42-A8BB-E3CCD5DCF968}" type="presParOf" srcId="{EBB0D30A-1959-D343-A62B-C6DE2357EEE0}" destId="{ED366143-FB91-5949-8B89-D8246B7CF130}" srcOrd="10" destOrd="0" presId="urn:microsoft.com/office/officeart/2005/8/layout/chevron1"/>
  </dgm:cxnLst>
  <dgm:bg>
    <a:noFill/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14535F-49A3-3B46-8ACF-209A90DCDCEE}">
      <dsp:nvSpPr>
        <dsp:cNvPr id="0" name=""/>
        <dsp:cNvSpPr/>
      </dsp:nvSpPr>
      <dsp:spPr>
        <a:xfrm>
          <a:off x="839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The Ask</a:t>
          </a:r>
        </a:p>
      </dsp:txBody>
      <dsp:txXfrm>
        <a:off x="30058" y="21668"/>
        <a:ext cx="2464578" cy="696448"/>
      </dsp:txXfrm>
    </dsp:sp>
    <dsp:sp modelId="{497A9806-E7FF-134F-B129-3AC32F2CC556}">
      <dsp:nvSpPr>
        <dsp:cNvPr id="0" name=""/>
        <dsp:cNvSpPr/>
      </dsp:nvSpPr>
      <dsp:spPr>
        <a:xfrm>
          <a:off x="2767096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2767096" y="183302"/>
        <a:ext cx="372174" cy="373178"/>
      </dsp:txXfrm>
    </dsp:sp>
    <dsp:sp modelId="{31CB0B0D-4C97-0942-B812-04F13F400858}">
      <dsp:nvSpPr>
        <dsp:cNvPr id="0" name=""/>
        <dsp:cNvSpPr/>
      </dsp:nvSpPr>
      <dsp:spPr>
        <a:xfrm>
          <a:off x="351947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Source</a:t>
          </a:r>
        </a:p>
      </dsp:txBody>
      <dsp:txXfrm>
        <a:off x="3541138" y="21668"/>
        <a:ext cx="2464578" cy="696448"/>
      </dsp:txXfrm>
    </dsp:sp>
    <dsp:sp modelId="{812F138F-854C-1C4D-851E-4A534BA2BFD5}">
      <dsp:nvSpPr>
        <dsp:cNvPr id="0" name=""/>
        <dsp:cNvSpPr/>
      </dsp:nvSpPr>
      <dsp:spPr>
        <a:xfrm>
          <a:off x="6278175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6278175" y="183302"/>
        <a:ext cx="372174" cy="373178"/>
      </dsp:txXfrm>
    </dsp:sp>
    <dsp:sp modelId="{7C59F0A2-905D-A348-9DB9-01F8A138DBC8}">
      <dsp:nvSpPr>
        <dsp:cNvPr id="0" name=""/>
        <dsp:cNvSpPr/>
      </dsp:nvSpPr>
      <dsp:spPr>
        <a:xfrm>
          <a:off x="703055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Strategy &amp; Metrics</a:t>
          </a:r>
        </a:p>
      </dsp:txBody>
      <dsp:txXfrm>
        <a:off x="7052218" y="21668"/>
        <a:ext cx="2464578" cy="6964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6F74CE-057D-7141-BEF5-54C4FAFA7A6F}">
      <dsp:nvSpPr>
        <dsp:cNvPr id="0" name=""/>
        <dsp:cNvSpPr/>
      </dsp:nvSpPr>
      <dsp:spPr>
        <a:xfrm>
          <a:off x="839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Plan</a:t>
          </a:r>
        </a:p>
      </dsp:txBody>
      <dsp:txXfrm>
        <a:off x="30057" y="21667"/>
        <a:ext cx="2464580" cy="696447"/>
      </dsp:txXfrm>
    </dsp:sp>
    <dsp:sp modelId="{25DE26C3-64EC-3D41-848F-124DA1737B60}">
      <dsp:nvSpPr>
        <dsp:cNvPr id="0" name=""/>
        <dsp:cNvSpPr/>
      </dsp:nvSpPr>
      <dsp:spPr>
        <a:xfrm>
          <a:off x="2767096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301"/>
        <a:ext cx="372174" cy="373178"/>
      </dsp:txXfrm>
    </dsp:sp>
    <dsp:sp modelId="{AB7314DD-340B-2A49-BAB9-DF081A284D15}">
      <dsp:nvSpPr>
        <dsp:cNvPr id="0" name=""/>
        <dsp:cNvSpPr/>
      </dsp:nvSpPr>
      <dsp:spPr>
        <a:xfrm>
          <a:off x="351947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Retrieval</a:t>
          </a:r>
        </a:p>
      </dsp:txBody>
      <dsp:txXfrm>
        <a:off x="3541137" y="21667"/>
        <a:ext cx="2464580" cy="696447"/>
      </dsp:txXfrm>
    </dsp:sp>
    <dsp:sp modelId="{542F1AB9-DC07-C946-B43E-357D8943F219}">
      <dsp:nvSpPr>
        <dsp:cNvPr id="0" name=""/>
        <dsp:cNvSpPr/>
      </dsp:nvSpPr>
      <dsp:spPr>
        <a:xfrm>
          <a:off x="6278175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301"/>
        <a:ext cx="372174" cy="373178"/>
      </dsp:txXfrm>
    </dsp:sp>
    <dsp:sp modelId="{7623F84F-1586-2247-9CE7-344CAF028C6D}">
      <dsp:nvSpPr>
        <dsp:cNvPr id="0" name=""/>
        <dsp:cNvSpPr/>
      </dsp:nvSpPr>
      <dsp:spPr>
        <a:xfrm>
          <a:off x="703055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Clean</a:t>
          </a:r>
        </a:p>
      </dsp:txBody>
      <dsp:txXfrm>
        <a:off x="7052217" y="21667"/>
        <a:ext cx="2464580" cy="6964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5DAA58-D775-984F-8A9B-FF212D4C46B7}">
      <dsp:nvSpPr>
        <dsp:cNvPr id="0" name=""/>
        <dsp:cNvSpPr/>
      </dsp:nvSpPr>
      <dsp:spPr>
        <a:xfrm>
          <a:off x="839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Analyze</a:t>
          </a:r>
        </a:p>
      </dsp:txBody>
      <dsp:txXfrm>
        <a:off x="30052" y="21662"/>
        <a:ext cx="2464590" cy="696273"/>
      </dsp:txXfrm>
    </dsp:sp>
    <dsp:sp modelId="{0F3EA7EC-6EBB-B54D-9517-45E4B65CC1EA}">
      <dsp:nvSpPr>
        <dsp:cNvPr id="0" name=""/>
        <dsp:cNvSpPr/>
      </dsp:nvSpPr>
      <dsp:spPr>
        <a:xfrm>
          <a:off x="2767096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209"/>
        <a:ext cx="372174" cy="373178"/>
      </dsp:txXfrm>
    </dsp:sp>
    <dsp:sp modelId="{B232A62B-10A6-D840-BF3F-9ED852065CDD}">
      <dsp:nvSpPr>
        <dsp:cNvPr id="0" name=""/>
        <dsp:cNvSpPr/>
      </dsp:nvSpPr>
      <dsp:spPr>
        <a:xfrm>
          <a:off x="351947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Limitations</a:t>
          </a:r>
        </a:p>
      </dsp:txBody>
      <dsp:txXfrm>
        <a:off x="3541132" y="21662"/>
        <a:ext cx="2464590" cy="696273"/>
      </dsp:txXfrm>
    </dsp:sp>
    <dsp:sp modelId="{EC53945E-1520-1A4A-8EBA-7A173931AD5A}">
      <dsp:nvSpPr>
        <dsp:cNvPr id="0" name=""/>
        <dsp:cNvSpPr/>
      </dsp:nvSpPr>
      <dsp:spPr>
        <a:xfrm>
          <a:off x="6278175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209"/>
        <a:ext cx="372174" cy="373178"/>
      </dsp:txXfrm>
    </dsp:sp>
    <dsp:sp modelId="{3863F102-5B15-2B4F-9712-7A03AEE81E15}">
      <dsp:nvSpPr>
        <dsp:cNvPr id="0" name=""/>
        <dsp:cNvSpPr/>
      </dsp:nvSpPr>
      <dsp:spPr>
        <a:xfrm>
          <a:off x="703055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Story-telling</a:t>
          </a:r>
        </a:p>
      </dsp:txBody>
      <dsp:txXfrm>
        <a:off x="7052212" y="21662"/>
        <a:ext cx="2464590" cy="696273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A1A56D-E51D-1A48-92EE-AF3CD2EC5E68}">
      <dsp:nvSpPr>
        <dsp:cNvPr id="0" name=""/>
        <dsp:cNvSpPr/>
      </dsp:nvSpPr>
      <dsp:spPr>
        <a:xfrm>
          <a:off x="5036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Load</a:t>
          </a:r>
        </a:p>
      </dsp:txBody>
      <dsp:txXfrm>
        <a:off x="379787" y="515060"/>
        <a:ext cx="1124251" cy="749501"/>
      </dsp:txXfrm>
    </dsp:sp>
    <dsp:sp modelId="{F63D179D-DC99-3249-9873-EBF1BAE6753A}">
      <dsp:nvSpPr>
        <dsp:cNvPr id="0" name=""/>
        <dsp:cNvSpPr/>
      </dsp:nvSpPr>
      <dsp:spPr>
        <a:xfrm>
          <a:off x="1691414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Prepare</a:t>
          </a:r>
        </a:p>
      </dsp:txBody>
      <dsp:txXfrm>
        <a:off x="2066165" y="515060"/>
        <a:ext cx="1124251" cy="749501"/>
      </dsp:txXfrm>
    </dsp:sp>
    <dsp:sp modelId="{2FF124B4-C693-F441-9D57-AD0E9D5593FB}">
      <dsp:nvSpPr>
        <dsp:cNvPr id="0" name=""/>
        <dsp:cNvSpPr/>
      </dsp:nvSpPr>
      <dsp:spPr>
        <a:xfrm>
          <a:off x="3377791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Understand</a:t>
          </a:r>
        </a:p>
      </dsp:txBody>
      <dsp:txXfrm>
        <a:off x="3752542" y="515060"/>
        <a:ext cx="1124251" cy="749501"/>
      </dsp:txXfrm>
    </dsp:sp>
    <dsp:sp modelId="{D1C7AE7C-B296-C846-99CE-9DA7156F3D61}">
      <dsp:nvSpPr>
        <dsp:cNvPr id="0" name=""/>
        <dsp:cNvSpPr/>
      </dsp:nvSpPr>
      <dsp:spPr>
        <a:xfrm>
          <a:off x="5064169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Model</a:t>
          </a:r>
        </a:p>
      </dsp:txBody>
      <dsp:txXfrm>
        <a:off x="5438920" y="515060"/>
        <a:ext cx="1124251" cy="749501"/>
      </dsp:txXfrm>
    </dsp:sp>
    <dsp:sp modelId="{F2BB082A-8318-C340-94EC-459C9D2B4F34}">
      <dsp:nvSpPr>
        <dsp:cNvPr id="0" name=""/>
        <dsp:cNvSpPr/>
      </dsp:nvSpPr>
      <dsp:spPr>
        <a:xfrm>
          <a:off x="6750546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Train</a:t>
          </a:r>
        </a:p>
      </dsp:txBody>
      <dsp:txXfrm>
        <a:off x="7125297" y="515060"/>
        <a:ext cx="1124251" cy="749501"/>
      </dsp:txXfrm>
    </dsp:sp>
    <dsp:sp modelId="{ED366143-FB91-5949-8B89-D8246B7CF130}">
      <dsp:nvSpPr>
        <dsp:cNvPr id="0" name=""/>
        <dsp:cNvSpPr/>
      </dsp:nvSpPr>
      <dsp:spPr>
        <a:xfrm>
          <a:off x="8436924" y="515060"/>
          <a:ext cx="1873752" cy="749501"/>
        </a:xfrm>
        <a:prstGeom prst="chevron">
          <a:avLst/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009" tIns="22670" rIns="22670" bIns="2267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/>
            <a:t>Predict</a:t>
          </a:r>
        </a:p>
      </dsp:txBody>
      <dsp:txXfrm>
        <a:off x="8811675" y="515060"/>
        <a:ext cx="1124251" cy="74950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11247D-5B2E-864C-83D2-47E6C3755E04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13954-4BE6-284A-BF7D-17B46744C9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613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imic.physionet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220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099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Obtained from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https://mimic.physionet.org/</a:t>
            </a:r>
            <a:r>
              <a:rPr lang="en-US" dirty="0"/>
              <a:t> and requires granted permissions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288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General - Patient demographics, hospital admissions &amp; discharge dates, room tracking, death dates (in or out of the hospital), ICD-9 codes, unique code for health care provider and type (RN, MD, RT, </a:t>
            </a:r>
            <a:r>
              <a:rPr lang="en-US" dirty="0" err="1"/>
              <a:t>etc</a:t>
            </a:r>
            <a:r>
              <a:rPr lang="en-US" dirty="0"/>
              <a:t>). All dates are surrogate dates because of privacy issues, but time intervals (even those between multiple admissions of the same patient) are preserved.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Physiological - Hourly vital sign metrics, SAPS, SOFA, ventilator settings,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Medications - IV meds, provider order entry data,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Lab Tests - Chemistry, hematology, ABGs, imaging,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Fluid Balance - Intake (solutions, blood, </a:t>
            </a:r>
            <a:r>
              <a:rPr lang="en-US" dirty="0" err="1"/>
              <a:t>etc</a:t>
            </a:r>
            <a:r>
              <a:rPr lang="en-US" dirty="0"/>
              <a:t>) and output (urine, estimated blood loss,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Notes &amp; Reports - Discharge summary, nursing progress notes, </a:t>
            </a:r>
            <a:r>
              <a:rPr lang="en-US" dirty="0" err="1"/>
              <a:t>etc</a:t>
            </a:r>
            <a:r>
              <a:rPr lang="en-US" dirty="0"/>
              <a:t>; cardiac catheterization, ECG, radiology, and echo reports.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684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90004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788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8E505-55EF-0C43-BCE6-24B488F7C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DC1A3-2176-1A41-8E96-6EF5F9358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0A41F-362B-5441-8706-36BD6378C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3FC23-11CC-D841-B957-13238C5C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90F44-68D8-D049-B44F-243D74FB9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940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3C296-27AF-B242-A02B-8EA962AD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D81A30-556A-2741-804F-9D7D12F1C0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0ABF1-153B-8A4F-AC39-8B1EC0406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5BFB0-2438-2849-AF74-F9B1DE6A4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4E78A-6698-D14E-BF26-FB455C9C6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883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0EA379-B6CE-D545-9A0A-2ADD4C138C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C95278-FDE4-F04E-8D14-3B56D664A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019DC-AEED-CC45-9AAB-890512991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C6EBF-E68A-1745-9A47-3FE730965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B5AFE-0EAA-064E-B5AA-743D966F0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3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C9965-CEC6-464C-9CAA-5FECA8E20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63AE-4CB2-FC43-8D27-DF8B9A6C3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1502A-3BBC-7741-B163-FEA2A89B6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CD720-381F-C94E-B1FA-A2F775F10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73ACF-C2E5-DB45-AF0B-78D9885B9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70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DB6A0-7760-0E48-8204-51BE02DBD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C5F24-ACB6-1B43-98EF-9222BE7EA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F12D1-C8F8-B641-8A5F-77BC76777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C9E9-729D-D442-A8C5-E63ADD6EB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62BEE-FB2B-A847-823A-6CB56887E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705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86C7D-AAC0-D54E-B451-15835424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11B61-BA03-744F-958F-784FF508F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9D4B5E-6686-C840-85B6-C4693D4F0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608E0-95EA-024D-BDF5-8587A7AF8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66CD0-5017-B146-8C1C-789AA7464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CCE5E-E95B-734C-BF79-71368ACFD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979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519F6-2ED3-584C-9974-19E938A64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2AE703-2BF6-3343-8703-0412983AB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CB9DC-4A25-9B43-AB9F-6FF9025BC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0F793-D73F-4646-BBE8-595F0FE273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5AC73-98BA-0344-920D-9591456912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05BBD5-EB54-0F42-80A9-FE0F655E1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1685DB-D94A-364C-A613-D69401FEF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C09A50-5EE5-0448-A5E0-D48AE586B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937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88D44-5B3E-1547-AD3D-0F73F0DC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B5FCE7-4583-6D41-AA75-E0508841A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D83D8D-FD08-F340-922C-49ADD03B5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839A8-D71D-1B44-945A-BAD6C3A9F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217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1EB65B-F8FD-B446-961B-4DD71EAB4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5ADC24-DE86-2348-8D2B-045AAE0AA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8E2FB-D7D8-4044-9596-DD6AAD075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19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3CD73-6D74-DF48-8B1C-C742D591F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FA4E7-357D-AA40-8345-35BF3CF5C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C5DF17-F5F0-6B4C-8749-63C53D62A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02C50-6053-E545-B043-550259046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35765-7579-694E-8406-6337099A7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2CB32B-DA0B-584A-A80F-AE52B97CB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972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76C6E-319B-C943-BA05-4BB7FB4AA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08EFC3-7DE2-A745-912A-F1B3F884C3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355DC5-6AB6-1343-9BAD-772771DEE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6A374C-A3B4-CC49-B5CD-E93BC0280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16B0B7-E4F5-EC4A-A86E-68F8D5FCD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57F08-65DF-9F4D-BF3A-2C4DAF5B0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494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144E19-3D6F-3D4B-BDC5-612F480E9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88A4F-497E-764C-9F69-8DE0B4FE4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2A1D5-3735-BB45-AAA2-14ED629874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536BCD-3C91-C748-BD5E-D18EF05CECC9}" type="datetimeFigureOut">
              <a:rPr lang="en-US" smtClean="0"/>
              <a:t>11/10/18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2A791-876A-8849-928C-959E9133D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8D3A8-04B3-AC45-8A32-104190AB4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4462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CFD92-E9F1-4945-9416-B794EEAF7B6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DD62FA-EC7C-4240-93A4-E157FB4E78F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56736" y="6311900"/>
            <a:ext cx="734967" cy="31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8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7" Type="http://schemas.openxmlformats.org/officeDocument/2006/relationships/image" Target="../media/image7.png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A1F1842-D360-C64D-A6BE-F88471724D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096" b="1471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131EFF-0EA6-D24A-AF73-DB94AF710C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7D9FA0-2EC0-8E46-9893-2E6745252A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78434"/>
            <a:ext cx="9144000" cy="97273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November 13, 2018</a:t>
            </a:r>
          </a:p>
          <a:p>
            <a:r>
              <a:rPr lang="en-US" dirty="0">
                <a:solidFill>
                  <a:schemeClr val="bg1"/>
                </a:solidFill>
              </a:rPr>
              <a:t>Jeff Box, John Giglio, Bill Magill, John Commander, Luke Williams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9679E32-1ACA-B441-97BA-CA4AD2B16703}"/>
              </a:ext>
            </a:extLst>
          </p:cNvPr>
          <p:cNvSpPr txBox="1">
            <a:spLocks/>
          </p:cNvSpPr>
          <p:nvPr/>
        </p:nvSpPr>
        <p:spPr>
          <a:xfrm>
            <a:off x="1524000" y="1955377"/>
            <a:ext cx="9144000" cy="15580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b="1" dirty="0">
                <a:solidFill>
                  <a:schemeClr val="bg1"/>
                </a:solidFill>
              </a:rPr>
              <a:t>MIMIC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A Critical Care Database</a:t>
            </a:r>
          </a:p>
        </p:txBody>
      </p:sp>
    </p:spTree>
    <p:extLst>
      <p:ext uri="{BB962C8B-B14F-4D97-AF65-F5344CB8AC3E}">
        <p14:creationId xmlns:p14="http://schemas.microsoft.com/office/powerpoint/2010/main" val="698346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3242995"/>
            <a:ext cx="10515600" cy="2933967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Classifying patients as likely to live or die: </a:t>
            </a:r>
            <a:r>
              <a:rPr lang="en-US" dirty="0">
                <a:solidFill>
                  <a:srgbClr val="2B72C8"/>
                </a:solidFill>
              </a:rPr>
              <a:t>Neural Net…? </a:t>
            </a:r>
          </a:p>
          <a:p>
            <a:pPr lvl="1"/>
            <a:r>
              <a:rPr lang="en-US" dirty="0"/>
              <a:t>We need a probability</a:t>
            </a:r>
          </a:p>
          <a:p>
            <a:r>
              <a:rPr lang="en-US" dirty="0"/>
              <a:t>Predicting LOS: </a:t>
            </a:r>
            <a:r>
              <a:rPr lang="en-US" dirty="0">
                <a:solidFill>
                  <a:srgbClr val="2B72C8"/>
                </a:solidFill>
              </a:rPr>
              <a:t>SciKit-</a:t>
            </a:r>
            <a:r>
              <a:rPr lang="en-US" dirty="0" err="1">
                <a:solidFill>
                  <a:srgbClr val="2B72C8"/>
                </a:solidFill>
              </a:rPr>
              <a:t>Learn’s</a:t>
            </a:r>
            <a:r>
              <a:rPr lang="en-US" dirty="0">
                <a:solidFill>
                  <a:srgbClr val="2B72C8"/>
                </a:solidFill>
              </a:rPr>
              <a:t> </a:t>
            </a:r>
            <a:r>
              <a:rPr lang="en-US" dirty="0" err="1">
                <a:solidFill>
                  <a:srgbClr val="2B72C8"/>
                </a:solidFill>
              </a:rPr>
              <a:t>RandomForestRegressor</a:t>
            </a:r>
            <a:r>
              <a:rPr lang="en-US" dirty="0">
                <a:solidFill>
                  <a:srgbClr val="2B72C8"/>
                </a:solidFill>
              </a:rPr>
              <a:t> (RF)</a:t>
            </a:r>
          </a:p>
          <a:p>
            <a:pPr lvl="1"/>
            <a:r>
              <a:rPr lang="en-US" dirty="0"/>
              <a:t>Why? We want a robust, scalable classifier that returns a rank of feature importance. </a:t>
            </a:r>
          </a:p>
          <a:p>
            <a:pPr lvl="1"/>
            <a:r>
              <a:rPr lang="en-US" dirty="0"/>
              <a:t>RF gives a clean 'importance' output which answers our business questions</a:t>
            </a:r>
          </a:p>
          <a:p>
            <a:pPr lvl="1"/>
            <a:r>
              <a:rPr lang="en-US" dirty="0"/>
              <a:t>RF scales at production due to the way trees make decisions</a:t>
            </a:r>
          </a:p>
          <a:p>
            <a:pPr lvl="1"/>
            <a:r>
              <a:rPr lang="en-US" dirty="0"/>
              <a:t>RF applies to multivariate linear regression ML</a:t>
            </a:r>
          </a:p>
          <a:p>
            <a:r>
              <a:rPr lang="en-US" dirty="0"/>
              <a:t>Predicting TTD: </a:t>
            </a:r>
            <a:r>
              <a:rPr lang="en-US" dirty="0">
                <a:solidFill>
                  <a:srgbClr val="2B72C8"/>
                </a:solidFill>
              </a:rPr>
              <a:t>SciKit-</a:t>
            </a:r>
            <a:r>
              <a:rPr lang="en-US" dirty="0" err="1">
                <a:solidFill>
                  <a:srgbClr val="2B72C8"/>
                </a:solidFill>
              </a:rPr>
              <a:t>Learn’s</a:t>
            </a:r>
            <a:r>
              <a:rPr lang="en-US" dirty="0">
                <a:solidFill>
                  <a:srgbClr val="2B72C8"/>
                </a:solidFill>
              </a:rPr>
              <a:t> </a:t>
            </a:r>
            <a:r>
              <a:rPr lang="en-US" dirty="0" err="1">
                <a:solidFill>
                  <a:srgbClr val="2B72C8"/>
                </a:solidFill>
              </a:rPr>
              <a:t>RandomForestRegressor</a:t>
            </a:r>
            <a:r>
              <a:rPr lang="en-US" dirty="0">
                <a:solidFill>
                  <a:srgbClr val="2B72C8"/>
                </a:solidFill>
              </a:rPr>
              <a:t> (RF)</a:t>
            </a:r>
          </a:p>
          <a:p>
            <a:pPr lvl="1"/>
            <a:r>
              <a:rPr lang="en-US" dirty="0"/>
              <a:t>Why? Same justification as above. 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F1E70F9C-896A-5740-A9D5-5583574111F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081058308"/>
              </p:ext>
            </p:extLst>
          </p:nvPr>
        </p:nvGraphicFramePr>
        <p:xfrm>
          <a:off x="1038086" y="1463372"/>
          <a:ext cx="10315714" cy="177962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05472E4B-C9C0-4748-A4A9-D5B0ACEB25F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8925" r="2013" b="5728"/>
          <a:stretch/>
        </p:blipFill>
        <p:spPr>
          <a:xfrm>
            <a:off x="7755467" y="174401"/>
            <a:ext cx="3598333" cy="980147"/>
          </a:xfrm>
          <a:prstGeom prst="rect">
            <a:avLst/>
          </a:prstGeom>
        </p:spPr>
      </p:pic>
      <p:sp>
        <p:nvSpPr>
          <p:cNvPr id="6" name="Oval 5">
            <a:extLst>
              <a:ext uri="{FF2B5EF4-FFF2-40B4-BE49-F238E27FC236}">
                <a16:creationId xmlns:a16="http://schemas.microsoft.com/office/drawing/2014/main" id="{C7FC4947-20DC-C34D-8244-0264700B5937}"/>
              </a:ext>
            </a:extLst>
          </p:cNvPr>
          <p:cNvSpPr/>
          <p:nvPr/>
        </p:nvSpPr>
        <p:spPr>
          <a:xfrm>
            <a:off x="7773396" y="848659"/>
            <a:ext cx="1263027" cy="341748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Left Brace 6">
            <a:extLst>
              <a:ext uri="{FF2B5EF4-FFF2-40B4-BE49-F238E27FC236}">
                <a16:creationId xmlns:a16="http://schemas.microsoft.com/office/drawing/2014/main" id="{8B6C1B55-7059-7E4E-8C33-0719C775F0FA}"/>
              </a:ext>
            </a:extLst>
          </p:cNvPr>
          <p:cNvSpPr/>
          <p:nvPr/>
        </p:nvSpPr>
        <p:spPr>
          <a:xfrm rot="5400000">
            <a:off x="8265662" y="-971379"/>
            <a:ext cx="664475" cy="5037666"/>
          </a:xfrm>
          <a:prstGeom prst="leftBrace">
            <a:avLst>
              <a:gd name="adj1" fmla="val 8333"/>
              <a:gd name="adj2" fmla="val 54103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089B58E-6EC1-974E-AD01-F57D66DF6988}"/>
              </a:ext>
            </a:extLst>
          </p:cNvPr>
          <p:cNvSpPr/>
          <p:nvPr/>
        </p:nvSpPr>
        <p:spPr>
          <a:xfrm>
            <a:off x="2584655" y="525084"/>
            <a:ext cx="4616245" cy="175505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TBD, but these are likely</a:t>
            </a:r>
          </a:p>
        </p:txBody>
      </p:sp>
    </p:spTree>
    <p:extLst>
      <p:ext uri="{BB962C8B-B14F-4D97-AF65-F5344CB8AC3E}">
        <p14:creationId xmlns:p14="http://schemas.microsoft.com/office/powerpoint/2010/main" val="1393405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Conclusion EXAMPLE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5935133" cy="4676775"/>
          </a:xfrm>
        </p:spPr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We can predict future sales using features contained in our dataset with an appropriate model evidenced by the residual plot and scoring (shown) </a:t>
            </a:r>
            <a:r>
              <a:rPr lang="en-US" dirty="0">
                <a:sym typeface="Wingdings" pitchFamily="2" charset="2"/>
              </a:rPr>
              <a:t>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The top 5 predictors of sales were obtained by ranking in RF’s Feature Importance method. Given the rule of 98%, we can safely include the first ~14 features. 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Sales are predicted positive on 2017-07-15. Top five stores in terms of sales revenue are: 17, 2, 31, 20, and 38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8A431AE-4C96-4B44-9852-A35BC5B9D5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92898" y="1430866"/>
            <a:ext cx="5499101" cy="3666067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95F0112-6698-3041-AB17-878C1774C9B8}"/>
              </a:ext>
            </a:extLst>
          </p:cNvPr>
          <p:cNvSpPr/>
          <p:nvPr/>
        </p:nvSpPr>
        <p:spPr>
          <a:xfrm>
            <a:off x="8085667" y="5096933"/>
            <a:ext cx="326813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1"/>
            <a:r>
              <a:rPr lang="en-US" sz="2400" dirty="0"/>
              <a:t>Model Results: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/>
              <a:t>MSE: 3564.29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 b="1" dirty="0"/>
              <a:t>R2: 0.623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71D5929C-4A72-7E42-B461-BBDDECFB9ACA}"/>
              </a:ext>
            </a:extLst>
          </p:cNvPr>
          <p:cNvSpPr/>
          <p:nvPr/>
        </p:nvSpPr>
        <p:spPr>
          <a:xfrm>
            <a:off x="3469422" y="2386370"/>
            <a:ext cx="5648545" cy="2147530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REPLACE</a:t>
            </a:r>
          </a:p>
        </p:txBody>
      </p:sp>
    </p:spTree>
    <p:extLst>
      <p:ext uri="{BB962C8B-B14F-4D97-AF65-F5344CB8AC3E}">
        <p14:creationId xmlns:p14="http://schemas.microsoft.com/office/powerpoint/2010/main" val="1189426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4F82-EA1F-5E44-92E0-04D0E1270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Story EXAMPLE</a:t>
            </a:r>
            <a:endParaRPr lang="en-US" dirty="0"/>
          </a:p>
        </p:txBody>
      </p:sp>
      <p:graphicFrame>
        <p:nvGraphicFramePr>
          <p:cNvPr id="8" name="Chart 7">
            <a:extLst>
              <a:ext uri="{FF2B5EF4-FFF2-40B4-BE49-F238E27FC236}">
                <a16:creationId xmlns:a16="http://schemas.microsoft.com/office/drawing/2014/main" id="{B86555FE-C5A8-894A-9ABB-09D170F606D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75950209"/>
              </p:ext>
            </p:extLst>
          </p:nvPr>
        </p:nvGraphicFramePr>
        <p:xfrm>
          <a:off x="590551" y="2166675"/>
          <a:ext cx="5979884" cy="4124058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9" name="Chart 8">
            <a:extLst>
              <a:ext uri="{FF2B5EF4-FFF2-40B4-BE49-F238E27FC236}">
                <a16:creationId xmlns:a16="http://schemas.microsoft.com/office/drawing/2014/main" id="{5A64C819-0531-784D-BB74-CD3FF6A47A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7266566"/>
              </p:ext>
            </p:extLst>
          </p:nvPr>
        </p:nvGraphicFramePr>
        <p:xfrm>
          <a:off x="6331481" y="2404533"/>
          <a:ext cx="5618692" cy="3886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8B9A1C91-F409-CC4D-A9E4-D93FB2092264}"/>
              </a:ext>
            </a:extLst>
          </p:cNvPr>
          <p:cNvSpPr txBox="1"/>
          <p:nvPr/>
        </p:nvSpPr>
        <p:spPr>
          <a:xfrm>
            <a:off x="838200" y="1415268"/>
            <a:ext cx="52972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Our inputs are strong importance features</a:t>
            </a:r>
          </a:p>
          <a:p>
            <a:pPr algn="ctr"/>
            <a:r>
              <a:rPr lang="en-US" b="1" dirty="0"/>
              <a:t>in our RF model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58AA693-3F39-6548-9A47-2BFE1D71EA5E}"/>
              </a:ext>
            </a:extLst>
          </p:cNvPr>
          <p:cNvSpPr txBox="1"/>
          <p:nvPr/>
        </p:nvSpPr>
        <p:spPr>
          <a:xfrm>
            <a:off x="7155636" y="1553077"/>
            <a:ext cx="43294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b="1" dirty="0">
                <a:solidFill>
                  <a:srgbClr val="2B72C8"/>
                </a:solidFill>
              </a:rPr>
              <a:t>Sales</a:t>
            </a:r>
            <a:r>
              <a:rPr lang="en-US" b="1" dirty="0"/>
              <a:t> will be positive on 2017-07-15</a:t>
            </a:r>
          </a:p>
          <a:p>
            <a:pPr algn="ctr"/>
            <a:r>
              <a:rPr lang="en-US" b="1" dirty="0"/>
              <a:t>Top five stores will be: 17, 2, 31, 20, and 38 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2979608-DE8F-6F4C-9573-F5C8F5560A36}"/>
              </a:ext>
            </a:extLst>
          </p:cNvPr>
          <p:cNvSpPr/>
          <p:nvPr/>
        </p:nvSpPr>
        <p:spPr>
          <a:xfrm>
            <a:off x="5172538" y="4842672"/>
            <a:ext cx="728851" cy="423595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BF4348C-585C-2248-80D8-DCC52F96D967}"/>
              </a:ext>
            </a:extLst>
          </p:cNvPr>
          <p:cNvSpPr/>
          <p:nvPr/>
        </p:nvSpPr>
        <p:spPr>
          <a:xfrm>
            <a:off x="1053343" y="5096933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DB64132-CD55-894F-BF55-40A9617849F6}"/>
              </a:ext>
            </a:extLst>
          </p:cNvPr>
          <p:cNvSpPr/>
          <p:nvPr/>
        </p:nvSpPr>
        <p:spPr>
          <a:xfrm>
            <a:off x="1551138" y="5888039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73EA6663-F518-F348-A8B5-0FDDCD2EB625}"/>
              </a:ext>
            </a:extLst>
          </p:cNvPr>
          <p:cNvSpPr/>
          <p:nvPr/>
        </p:nvSpPr>
        <p:spPr>
          <a:xfrm>
            <a:off x="4674743" y="5900211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7F72F65E-B513-DE40-8DC3-000D60F2C07D}"/>
              </a:ext>
            </a:extLst>
          </p:cNvPr>
          <p:cNvSpPr/>
          <p:nvPr/>
        </p:nvSpPr>
        <p:spPr>
          <a:xfrm>
            <a:off x="4905799" y="3323254"/>
            <a:ext cx="923662" cy="292013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0C4ECBD3-012F-2943-8A05-E0D807673545}"/>
              </a:ext>
            </a:extLst>
          </p:cNvPr>
          <p:cNvSpPr/>
          <p:nvPr/>
        </p:nvSpPr>
        <p:spPr>
          <a:xfrm>
            <a:off x="951743" y="4431372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15734427-4602-6E4E-A7C2-4EB60CACC903}"/>
              </a:ext>
            </a:extLst>
          </p:cNvPr>
          <p:cNvSpPr/>
          <p:nvPr/>
        </p:nvSpPr>
        <p:spPr>
          <a:xfrm>
            <a:off x="1020643" y="3712238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511F1D7E-3CAC-334F-9D0E-378547C895A4}"/>
              </a:ext>
            </a:extLst>
          </p:cNvPr>
          <p:cNvSpPr/>
          <p:nvPr/>
        </p:nvSpPr>
        <p:spPr>
          <a:xfrm>
            <a:off x="1422400" y="1438164"/>
            <a:ext cx="1097824" cy="311244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6F269B05-8793-2B41-970A-7C1F7DE8A2A8}"/>
              </a:ext>
            </a:extLst>
          </p:cNvPr>
          <p:cNvSpPr/>
          <p:nvPr/>
        </p:nvSpPr>
        <p:spPr>
          <a:xfrm>
            <a:off x="1493844" y="3062901"/>
            <a:ext cx="995590" cy="31511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B08A3F9E-AD68-0849-BC65-42F98FAD49A0}"/>
              </a:ext>
            </a:extLst>
          </p:cNvPr>
          <p:cNvSpPr/>
          <p:nvPr/>
        </p:nvSpPr>
        <p:spPr>
          <a:xfrm>
            <a:off x="1036410" y="2603231"/>
            <a:ext cx="1249590" cy="27397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AC242A2E-A5F0-184D-9CAA-43AFCD9E5296}"/>
              </a:ext>
            </a:extLst>
          </p:cNvPr>
          <p:cNvSpPr/>
          <p:nvPr/>
        </p:nvSpPr>
        <p:spPr>
          <a:xfrm>
            <a:off x="1851301" y="2247300"/>
            <a:ext cx="1249590" cy="273979"/>
          </a:xfrm>
          <a:prstGeom prst="rect">
            <a:avLst/>
          </a:prstGeom>
          <a:noFill/>
          <a:ln w="25400">
            <a:solidFill>
              <a:srgbClr val="2B72C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A184B4-6236-FA43-B905-4C775491DDC2}"/>
              </a:ext>
            </a:extLst>
          </p:cNvPr>
          <p:cNvSpPr txBox="1"/>
          <p:nvPr/>
        </p:nvSpPr>
        <p:spPr>
          <a:xfrm>
            <a:off x="8674417" y="6282266"/>
            <a:ext cx="9328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Store ID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383EA636-2746-6340-8DA2-1B36E8155838}"/>
              </a:ext>
            </a:extLst>
          </p:cNvPr>
          <p:cNvSpPr txBox="1"/>
          <p:nvPr/>
        </p:nvSpPr>
        <p:spPr>
          <a:xfrm rot="16200000">
            <a:off x="5438073" y="4107928"/>
            <a:ext cx="15237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Sales Revenue</a:t>
            </a:r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3200BF17-5EFC-6C45-99E5-72D3644D38F0}"/>
              </a:ext>
            </a:extLst>
          </p:cNvPr>
          <p:cNvCxnSpPr/>
          <p:nvPr/>
        </p:nvCxnSpPr>
        <p:spPr>
          <a:xfrm>
            <a:off x="6789906" y="5054469"/>
            <a:ext cx="5165388" cy="0"/>
          </a:xfrm>
          <a:prstGeom prst="line">
            <a:avLst/>
          </a:prstGeom>
          <a:ln w="28575">
            <a:solidFill>
              <a:schemeClr val="tx1"/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>
            <a:extLst>
              <a:ext uri="{FF2B5EF4-FFF2-40B4-BE49-F238E27FC236}">
                <a16:creationId xmlns:a16="http://schemas.microsoft.com/office/drawing/2014/main" id="{94DECF49-170E-9540-9DB0-6C8F4974C1CB}"/>
              </a:ext>
            </a:extLst>
          </p:cNvPr>
          <p:cNvSpPr txBox="1"/>
          <p:nvPr/>
        </p:nvSpPr>
        <p:spPr>
          <a:xfrm>
            <a:off x="11567532" y="4454305"/>
            <a:ext cx="624468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b="1" dirty="0"/>
              <a:t>overall avg = 118.20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89285226-D670-3346-A909-A3478A56E9BA}"/>
              </a:ext>
            </a:extLst>
          </p:cNvPr>
          <p:cNvSpPr/>
          <p:nvPr/>
        </p:nvSpPr>
        <p:spPr>
          <a:xfrm>
            <a:off x="3408394" y="2279119"/>
            <a:ext cx="5780773" cy="2197802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REPLACE</a:t>
            </a:r>
          </a:p>
        </p:txBody>
      </p:sp>
    </p:spTree>
    <p:extLst>
      <p:ext uri="{BB962C8B-B14F-4D97-AF65-F5344CB8AC3E}">
        <p14:creationId xmlns:p14="http://schemas.microsoft.com/office/powerpoint/2010/main" val="121828067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Limitations &amp;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8375"/>
          </a:xfrm>
        </p:spPr>
        <p:txBody>
          <a:bodyPr>
            <a:normAutofit/>
          </a:bodyPr>
          <a:lstStyle/>
          <a:p>
            <a:r>
              <a:rPr lang="en-US" b="1" dirty="0"/>
              <a:t>Examples</a:t>
            </a:r>
          </a:p>
          <a:p>
            <a:pPr lvl="1"/>
            <a:r>
              <a:rPr lang="en-US" dirty="0"/>
              <a:t>The blinded data</a:t>
            </a:r>
          </a:p>
          <a:p>
            <a:pPr lvl="1"/>
            <a:r>
              <a:rPr lang="en-US" dirty="0"/>
              <a:t>Adding more features (with more time)_</a:t>
            </a:r>
          </a:p>
          <a:p>
            <a:pPr lvl="1"/>
            <a:r>
              <a:rPr lang="en-US" dirty="0"/>
              <a:t>Time series consideration</a:t>
            </a:r>
          </a:p>
          <a:p>
            <a:pPr lvl="1"/>
            <a:r>
              <a:rPr lang="en-US" dirty="0"/>
              <a:t>Covariance... How do these variables interact? Feature engineering</a:t>
            </a:r>
          </a:p>
          <a:p>
            <a:pPr lvl="1"/>
            <a:r>
              <a:rPr lang="en-US" dirty="0"/>
              <a:t>Cost analysis of fitting the RF model</a:t>
            </a:r>
          </a:p>
          <a:p>
            <a:pPr lvl="1"/>
            <a:r>
              <a:rPr lang="en-US" dirty="0"/>
              <a:t>Deeper understanding of outliers</a:t>
            </a:r>
          </a:p>
          <a:p>
            <a:pPr lvl="1"/>
            <a:endParaRPr lang="en-US" dirty="0"/>
          </a:p>
          <a:p>
            <a:r>
              <a:rPr lang="en-US" b="1" dirty="0"/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382199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A604C2-45B8-6C41-B81C-0EB95D8078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600" b="182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0694" y="2766218"/>
            <a:ext cx="4863353" cy="1325563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38143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Journey (8 min)</a:t>
            </a:r>
          </a:p>
          <a:p>
            <a:endParaRPr lang="en-US" dirty="0"/>
          </a:p>
          <a:p>
            <a:r>
              <a:rPr lang="en-US" dirty="0"/>
              <a:t>The Story (5 min)</a:t>
            </a:r>
          </a:p>
          <a:p>
            <a:endParaRPr lang="en-US" dirty="0"/>
          </a:p>
          <a:p>
            <a:r>
              <a:rPr lang="en-US" dirty="0"/>
              <a:t>Questions (2 min)</a:t>
            </a:r>
          </a:p>
        </p:txBody>
      </p:sp>
    </p:spTree>
    <p:extLst>
      <p:ext uri="{BB962C8B-B14F-4D97-AF65-F5344CB8AC3E}">
        <p14:creationId xmlns:p14="http://schemas.microsoft.com/office/powerpoint/2010/main" val="2407883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61854"/>
          </a:xfrm>
        </p:spPr>
        <p:txBody>
          <a:bodyPr/>
          <a:lstStyle/>
          <a:p>
            <a:r>
              <a:rPr lang="en-US" b="1" dirty="0"/>
              <a:t>End-to-end analytics paradigm:</a:t>
            </a:r>
          </a:p>
          <a:p>
            <a:pPr lvl="1"/>
            <a:r>
              <a:rPr lang="en-US" dirty="0"/>
              <a:t>Process efficiency </a:t>
            </a:r>
          </a:p>
          <a:p>
            <a:pPr lvl="1"/>
            <a:r>
              <a:rPr lang="en-US" dirty="0"/>
              <a:t>Error-reduction in analysis </a:t>
            </a:r>
          </a:p>
          <a:p>
            <a:pPr lvl="1"/>
            <a:r>
              <a:rPr lang="en-US" dirty="0"/>
              <a:t>Value-driven outcome.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D67409E-B69B-414B-8355-8F6F6F1387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1314862"/>
              </p:ext>
            </p:extLst>
          </p:nvPr>
        </p:nvGraphicFramePr>
        <p:xfrm>
          <a:off x="1564182" y="3678714"/>
          <a:ext cx="9546855" cy="739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3042306-1CAC-9F42-8F83-510AD748BA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2054166"/>
              </p:ext>
            </p:extLst>
          </p:nvPr>
        </p:nvGraphicFramePr>
        <p:xfrm>
          <a:off x="1564181" y="4603510"/>
          <a:ext cx="9546855" cy="739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0321632-4529-2D48-B778-3ECC37DE5B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1949776"/>
              </p:ext>
            </p:extLst>
          </p:nvPr>
        </p:nvGraphicFramePr>
        <p:xfrm>
          <a:off x="1564181" y="5528304"/>
          <a:ext cx="9546855" cy="7395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2DBB140-7540-5F41-9B4E-F9BDD19AB1AE}"/>
              </a:ext>
            </a:extLst>
          </p:cNvPr>
          <p:cNvSpPr txBox="1"/>
          <p:nvPr/>
        </p:nvSpPr>
        <p:spPr>
          <a:xfrm rot="16200000">
            <a:off x="972251" y="393033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5D776-C8A7-6A49-A752-3FEF1AE38889}"/>
              </a:ext>
            </a:extLst>
          </p:cNvPr>
          <p:cNvSpPr txBox="1"/>
          <p:nvPr/>
        </p:nvSpPr>
        <p:spPr>
          <a:xfrm rot="16200000">
            <a:off x="953463" y="4816672"/>
            <a:ext cx="68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840E71-B34A-7543-B483-80AFCFE4F379}"/>
              </a:ext>
            </a:extLst>
          </p:cNvPr>
          <p:cNvSpPr txBox="1"/>
          <p:nvPr/>
        </p:nvSpPr>
        <p:spPr>
          <a:xfrm rot="16200000">
            <a:off x="914734" y="5702554"/>
            <a:ext cx="761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</a:t>
            </a:r>
          </a:p>
        </p:txBody>
      </p:sp>
    </p:spTree>
    <p:extLst>
      <p:ext uri="{BB962C8B-B14F-4D97-AF65-F5344CB8AC3E}">
        <p14:creationId xmlns:p14="http://schemas.microsoft.com/office/powerpoint/2010/main" val="227318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Core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986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Overview</a:t>
            </a:r>
          </a:p>
          <a:p>
            <a:pPr lvl="1"/>
            <a:r>
              <a:rPr lang="en-US" dirty="0"/>
              <a:t>The</a:t>
            </a:r>
            <a:r>
              <a:rPr lang="en-US" b="1" dirty="0"/>
              <a:t> </a:t>
            </a:r>
            <a:r>
              <a:rPr lang="en-US" b="1" dirty="0">
                <a:solidFill>
                  <a:srgbClr val="2B72C8"/>
                </a:solidFill>
              </a:rPr>
              <a:t>MIMIC-III</a:t>
            </a:r>
            <a:r>
              <a:rPr lang="en-US" b="1" dirty="0"/>
              <a:t> </a:t>
            </a:r>
            <a:r>
              <a:rPr lang="en-US" dirty="0"/>
              <a:t>(Medical Information Mart for Intensive Care) Clinical Database contains comprehensive clinical data from 40,000+ Intensive Care Unit (ICU) patients. This data is analyzed for predictive analysis and machine learning purposes.</a:t>
            </a:r>
          </a:p>
          <a:p>
            <a:pPr lvl="1"/>
            <a:endParaRPr lang="en-US" dirty="0"/>
          </a:p>
          <a:p>
            <a:r>
              <a:rPr lang="en-US" b="1" dirty="0"/>
              <a:t>Hypothesis</a:t>
            </a:r>
          </a:p>
          <a:p>
            <a:pPr lvl="1"/>
            <a:r>
              <a:rPr lang="en-US" b="1" dirty="0">
                <a:solidFill>
                  <a:srgbClr val="2B72C8"/>
                </a:solidFill>
              </a:rPr>
              <a:t>Ho: </a:t>
            </a:r>
            <a:r>
              <a:rPr lang="en-US" dirty="0"/>
              <a:t>We can classify patients as likely to die and predict their length of stay (LOS) or time to death (TTD) based on critical care clinical information.</a:t>
            </a:r>
          </a:p>
          <a:p>
            <a:pPr lvl="1"/>
            <a:r>
              <a:rPr lang="en-US" b="1" dirty="0">
                <a:solidFill>
                  <a:srgbClr val="2B72C8"/>
                </a:solidFill>
              </a:rPr>
              <a:t>Ha: </a:t>
            </a:r>
            <a:r>
              <a:rPr lang="en-US" dirty="0"/>
              <a:t>These clinical care features are not good predictors for classifying likelihood of mortality and subsequent information.</a:t>
            </a:r>
          </a:p>
          <a:p>
            <a:pPr lvl="1"/>
            <a:endParaRPr lang="en-US" dirty="0"/>
          </a:p>
          <a:p>
            <a:r>
              <a:rPr lang="en-US" b="1" dirty="0"/>
              <a:t>Business Case</a:t>
            </a:r>
          </a:p>
          <a:p>
            <a:pPr lvl="1"/>
            <a:r>
              <a:rPr lang="en-US" dirty="0"/>
              <a:t>Can this model improve patient care and potentially save lives?</a:t>
            </a:r>
          </a:p>
          <a:p>
            <a:pPr lvl="1"/>
            <a:r>
              <a:rPr lang="en-US" dirty="0"/>
              <a:t>Can we prioritize important clinical measures at the time of patient admission?</a:t>
            </a:r>
          </a:p>
          <a:p>
            <a:pPr lvl="1"/>
            <a:r>
              <a:rPr lang="en-US" dirty="0"/>
              <a:t>Can we understanding and optimizing patient throughput?</a:t>
            </a:r>
          </a:p>
        </p:txBody>
      </p:sp>
    </p:spTree>
    <p:extLst>
      <p:ext uri="{BB962C8B-B14F-4D97-AF65-F5344CB8AC3E}">
        <p14:creationId xmlns:p14="http://schemas.microsoft.com/office/powerpoint/2010/main" val="1146192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Source &amp;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2876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Data</a:t>
            </a:r>
            <a:r>
              <a:rPr lang="en-US" dirty="0"/>
              <a:t>: aggregated csv query from database, </a:t>
            </a:r>
            <a:r>
              <a:rPr lang="en-US" dirty="0">
                <a:solidFill>
                  <a:srgbClr val="2B72C8"/>
                </a:solidFill>
              </a:rPr>
              <a:t>“…”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Tool</a:t>
            </a:r>
            <a:r>
              <a:rPr lang="en-US" dirty="0"/>
              <a:t>: Python 3.6 </a:t>
            </a:r>
            <a:r>
              <a:rPr lang="en-US" dirty="0">
                <a:solidFill>
                  <a:srgbClr val="2B72C8"/>
                </a:solidFill>
              </a:rPr>
              <a:t>“mimic” </a:t>
            </a:r>
            <a:r>
              <a:rPr lang="en-US" dirty="0"/>
              <a:t>custom environment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Deliverables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Jupyter Notebook containing ML </a:t>
            </a:r>
            <a:r>
              <a:rPr lang="en-US" dirty="0">
                <a:solidFill>
                  <a:srgbClr val="2B72C8"/>
                </a:solidFill>
              </a:rPr>
              <a:t>solution</a:t>
            </a:r>
          </a:p>
          <a:p>
            <a:pPr lvl="1"/>
            <a:r>
              <a:rPr lang="en-US" dirty="0"/>
              <a:t>Visualization outputs for deeper </a:t>
            </a:r>
            <a:r>
              <a:rPr lang="en-US" dirty="0">
                <a:solidFill>
                  <a:srgbClr val="2B72C8"/>
                </a:solidFill>
              </a:rPr>
              <a:t>understanding</a:t>
            </a:r>
          </a:p>
          <a:p>
            <a:pPr lvl="1"/>
            <a:r>
              <a:rPr lang="en-US" dirty="0" err="1"/>
              <a:t>Readme.md</a:t>
            </a:r>
            <a:r>
              <a:rPr lang="en-US" dirty="0"/>
              <a:t> and presentation </a:t>
            </a:r>
            <a:r>
              <a:rPr lang="en-US" dirty="0" err="1"/>
              <a:t>containint</a:t>
            </a:r>
            <a:r>
              <a:rPr lang="en-US" dirty="0"/>
              <a:t> explanation and </a:t>
            </a:r>
            <a:r>
              <a:rPr lang="en-US" dirty="0">
                <a:solidFill>
                  <a:srgbClr val="2B72C8"/>
                </a:solidFill>
              </a:rPr>
              <a:t>methodology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70C25F-9570-4049-B74E-08E61820A8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3"/>
          <a:stretch/>
        </p:blipFill>
        <p:spPr>
          <a:xfrm>
            <a:off x="8738234" y="2180907"/>
            <a:ext cx="2634321" cy="235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3665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9CEA2A-33EF-3E47-946D-4202F5B1D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29321" y="4232126"/>
            <a:ext cx="4172007" cy="176408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0412" cy="4351338"/>
          </a:xfrm>
        </p:spPr>
        <p:txBody>
          <a:bodyPr/>
          <a:lstStyle/>
          <a:p>
            <a:r>
              <a:rPr lang="en-US" dirty="0"/>
              <a:t>We are trying to </a:t>
            </a:r>
            <a:r>
              <a:rPr lang="en-US" b="1" dirty="0">
                <a:solidFill>
                  <a:srgbClr val="2B72C8"/>
                </a:solidFill>
              </a:rPr>
              <a:t>classify</a:t>
            </a:r>
            <a:r>
              <a:rPr lang="en-US" dirty="0"/>
              <a:t> mortality probability given a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From there, we are trying to </a:t>
            </a:r>
            <a:r>
              <a:rPr lang="en-US" b="1" dirty="0">
                <a:solidFill>
                  <a:srgbClr val="2B72C8"/>
                </a:solidFill>
              </a:rPr>
              <a:t>predict</a:t>
            </a:r>
            <a:r>
              <a:rPr lang="en-US" dirty="0"/>
              <a:t> LOS and TTD depending on the classification with the same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Therefore </a:t>
            </a:r>
            <a:r>
              <a:rPr lang="en-US" b="1" dirty="0">
                <a:solidFill>
                  <a:srgbClr val="2B72C8"/>
                </a:solidFill>
              </a:rPr>
              <a:t>the strategy </a:t>
            </a:r>
            <a:r>
              <a:rPr lang="en-US" dirty="0"/>
              <a:t>is: </a:t>
            </a:r>
            <a:r>
              <a:rPr lang="en-US" i="1" dirty="0"/>
              <a:t>use a neural network and a multi-variate regression via a Supervised Learning (ML) model to classify and predict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27F7609E-CA71-B340-89CF-12EEF539747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4801" r="64418" b="28532"/>
          <a:stretch/>
        </p:blipFill>
        <p:spPr>
          <a:xfrm>
            <a:off x="1087100" y="4644602"/>
            <a:ext cx="2091405" cy="146942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78F99D4-6CF9-DB4E-A66B-A4B6A299B46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79479" t="4722" r="1458" b="81975"/>
          <a:stretch/>
        </p:blipFill>
        <p:spPr>
          <a:xfrm>
            <a:off x="3684019" y="4545666"/>
            <a:ext cx="1592830" cy="16672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Planning &amp; Retrieval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3382" y="1569875"/>
            <a:ext cx="5285568" cy="4073279"/>
          </a:xfrm>
        </p:spPr>
        <p:txBody>
          <a:bodyPr>
            <a:normAutofit/>
          </a:bodyPr>
          <a:lstStyle/>
          <a:p>
            <a:r>
              <a:rPr lang="en-US" dirty="0"/>
              <a:t>28 CSVs contained in a permission-only database</a:t>
            </a:r>
          </a:p>
          <a:p>
            <a:r>
              <a:rPr lang="en-US" dirty="0"/>
              <a:t>Mixed data types across CSVs</a:t>
            </a:r>
          </a:p>
          <a:p>
            <a:r>
              <a:rPr lang="en-US" dirty="0"/>
              <a:t>Multiple sets of information pertaining to each patient</a:t>
            </a:r>
          </a:p>
          <a:p>
            <a:r>
              <a:rPr lang="en-US" dirty="0"/>
              <a:t>Multiple patient admissions</a:t>
            </a:r>
          </a:p>
          <a:p>
            <a:r>
              <a:rPr lang="en-US" dirty="0"/>
              <a:t>Blinded time and demographic data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AB5202-9BCE-764B-AC1C-5F48F454D5D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43" y="1569875"/>
            <a:ext cx="3776300" cy="433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41656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Cleaning &amp; Aggregation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Re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56CC70A4-72C5-CA4B-B44B-45028FF9DF57}"/>
              </a:ext>
            </a:extLst>
          </p:cNvPr>
          <p:cNvSpPr/>
          <p:nvPr/>
        </p:nvSpPr>
        <p:spPr>
          <a:xfrm>
            <a:off x="3613355" y="2256503"/>
            <a:ext cx="4616245" cy="175505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REPLACE WITH CONCISE EXPLANATION / DIAGRAM 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F335473-D3BB-4043-AB42-E251A7ED775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8925" r="2013" b="5728"/>
          <a:stretch/>
        </p:blipFill>
        <p:spPr>
          <a:xfrm>
            <a:off x="8500534" y="271226"/>
            <a:ext cx="3598333" cy="980147"/>
          </a:xfrm>
          <a:prstGeom prst="rect">
            <a:avLst/>
          </a:prstGeom>
        </p:spPr>
      </p:pic>
      <p:sp>
        <p:nvSpPr>
          <p:cNvPr id="8" name="Oval 7">
            <a:extLst>
              <a:ext uri="{FF2B5EF4-FFF2-40B4-BE49-F238E27FC236}">
                <a16:creationId xmlns:a16="http://schemas.microsoft.com/office/drawing/2014/main" id="{CDCD3F9E-8618-AC49-997A-E89026581F7E}"/>
              </a:ext>
            </a:extLst>
          </p:cNvPr>
          <p:cNvSpPr/>
          <p:nvPr/>
        </p:nvSpPr>
        <p:spPr>
          <a:xfrm>
            <a:off x="8641976" y="523659"/>
            <a:ext cx="1093695" cy="47413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48212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Transformation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dirty="0"/>
              <a:t>Rename headers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Easier format, reduced coding error, and increased efficiency</a:t>
            </a:r>
          </a:p>
          <a:p>
            <a:r>
              <a:rPr lang="en-US" dirty="0"/>
              <a:t>Extract day, month, year from “DateStringYYYYMMDD”: 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Know information about each and predict using each feature </a:t>
            </a:r>
          </a:p>
          <a:p>
            <a:r>
              <a:rPr lang="en-US" dirty="0"/>
              <a:t>Dummy data for qualitative features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ML in Python requires qualitative data to be in quantitative form</a:t>
            </a:r>
          </a:p>
          <a:p>
            <a:r>
              <a:rPr lang="en-US" dirty="0"/>
              <a:t>Assignment and reshaping of data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ML in Python requires a specific shape to match the method input</a:t>
            </a:r>
          </a:p>
          <a:p>
            <a:r>
              <a:rPr lang="en-US" dirty="0"/>
              <a:t>Create Train and Test datasets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Validate the model and prevent overfitting</a:t>
            </a:r>
          </a:p>
          <a:p>
            <a:pPr lvl="1">
              <a:buFont typeface="Courier New" panose="02070309020205020404" pitchFamily="49" charset="0"/>
              <a:buChar char="o"/>
            </a:pPr>
            <a:r>
              <a:rPr lang="en-US" i="1" dirty="0"/>
              <a:t>Used default distribution: Train = 75%; Test = 25%</a:t>
            </a:r>
          </a:p>
          <a:p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7D929B-E5CB-5E47-94A4-4F9431763087}"/>
              </a:ext>
            </a:extLst>
          </p:cNvPr>
          <p:cNvSpPr/>
          <p:nvPr/>
        </p:nvSpPr>
        <p:spPr>
          <a:xfrm>
            <a:off x="1295400" y="6211543"/>
            <a:ext cx="7885044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b="1" dirty="0">
                <a:solidFill>
                  <a:srgbClr val="2B72C8"/>
                </a:solidFill>
              </a:rPr>
              <a:t>X_train, X_test, y_train, y_test = train_test_split(data, target, random_state=42)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D688D02-7660-5F4D-8A9D-468818BB11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39420" y="5960282"/>
            <a:ext cx="3086100" cy="8128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786F93A7-C9CF-3B46-A2DE-81AABA6DCC4D}"/>
              </a:ext>
            </a:extLst>
          </p:cNvPr>
          <p:cNvSpPr/>
          <p:nvPr/>
        </p:nvSpPr>
        <p:spPr>
          <a:xfrm>
            <a:off x="3613355" y="2256503"/>
            <a:ext cx="4616245" cy="1755058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REPLACE WITH CONCISE EXPLANATION / DIAGRAM </a:t>
            </a:r>
          </a:p>
        </p:txBody>
      </p:sp>
    </p:spTree>
    <p:extLst>
      <p:ext uri="{BB962C8B-B14F-4D97-AF65-F5344CB8AC3E}">
        <p14:creationId xmlns:p14="http://schemas.microsoft.com/office/powerpoint/2010/main" val="32991525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4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2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6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6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37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8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49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3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4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65" presetID="3" presetClass="emph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1068</TotalTime>
  <Words>980</Words>
  <Application>Microsoft Macintosh PowerPoint</Application>
  <PresentationFormat>Widescreen</PresentationFormat>
  <Paragraphs>155</Paragraphs>
  <Slides>14</Slides>
  <Notes>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Calibri</vt:lpstr>
      <vt:lpstr>Calibri Light</vt:lpstr>
      <vt:lpstr>Courier New</vt:lpstr>
      <vt:lpstr>Wingdings</vt:lpstr>
      <vt:lpstr>Office Theme</vt:lpstr>
      <vt:lpstr> </vt:lpstr>
      <vt:lpstr>Agenda</vt:lpstr>
      <vt:lpstr>Methodology</vt:lpstr>
      <vt:lpstr>The Core Message</vt:lpstr>
      <vt:lpstr>Source &amp; Resources</vt:lpstr>
      <vt:lpstr>The Strategy</vt:lpstr>
      <vt:lpstr>Data Planning &amp; Retrieval</vt:lpstr>
      <vt:lpstr>Data Cleaning &amp; Aggregation</vt:lpstr>
      <vt:lpstr>Data Transformation</vt:lpstr>
      <vt:lpstr>Analysis</vt:lpstr>
      <vt:lpstr>Conclusion EXAMPLE</vt:lpstr>
      <vt:lpstr>Story EXAMPLE</vt:lpstr>
      <vt:lpstr>Limitations &amp; Next Steps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Cynthia Box</dc:creator>
  <cp:lastModifiedBy>Cynthia Box</cp:lastModifiedBy>
  <cp:revision>65</cp:revision>
  <dcterms:created xsi:type="dcterms:W3CDTF">2018-10-31T19:39:37Z</dcterms:created>
  <dcterms:modified xsi:type="dcterms:W3CDTF">2018-11-10T18:10:23Z</dcterms:modified>
</cp:coreProperties>
</file>

<file path=docProps/thumbnail.jpeg>
</file>